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7" r:id="rId14"/>
    <p:sldId id="306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90" r:id="rId34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80070" autoAdjust="0"/>
  </p:normalViewPr>
  <p:slideViewPr>
    <p:cSldViewPr snapToGrid="0">
      <p:cViewPr varScale="1">
        <p:scale>
          <a:sx n="92" d="100"/>
          <a:sy n="92" d="100"/>
        </p:scale>
        <p:origin x="16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22EB5-CCAD-4AC5-881E-F553F8DF2D57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98CC2-A76A-4CD0-B0D8-DAF2C1DA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5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4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7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3B3EA-A705-43F1-A60A-0FC42ACAF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6E6BF4-6977-4359-B808-9ABFFBE6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E6C78-279D-4366-B296-C56E12E1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A001A-C5C7-45E8-9DD7-A81CD10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B7CB0-A4DB-430A-9E8B-1ED387D5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2774D-1C13-4412-A1D8-E25D98A9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5CCDC-05E4-40A7-807F-59C682C09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943A5-3F90-4EF4-A3BB-498E147F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863F2-B2B5-41CE-9284-BDDB5B3E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AAE8A-FFD0-44ED-A2FE-88FAFD0D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762324-7894-477C-A3B7-D031CE4C6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32EBE6-6F8F-4E2E-BAE0-A3D95EA3F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8A78C-10A6-4F62-9237-9B39F618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7CD19-A851-46A4-ADF0-5A940439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59563-6C7F-42B0-9F5C-3836193F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6DC4F-2357-4B3A-8B13-A0D4A3D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85A70-7D86-4CAB-90C7-3D6015FA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511ED-1D11-443B-93B2-6A437615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D119-2701-4C49-B5F0-9CCFA17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9B0FD-D9F6-423D-84F8-C64172CC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D0192-5690-42E8-85C3-C6F866D0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B74F9-B484-478D-864E-207A12D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E5912-87D4-4B28-BEB3-066B9665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FCA80-A056-4967-9B01-C69F27AD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4B7D4-CE10-4F24-9B98-5FA9687A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0C3C-FA89-4D0D-860B-49CFDC76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47C9E-3F94-4C97-AC12-930FCB23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FAC68E-B7F0-4368-BAED-A942043AD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D47FB-8838-436A-B757-01AA2A57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985BA-5F12-4168-99B4-EED0D787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4D959-AC7B-466F-BDE1-ACD71C51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3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08067-E03A-441C-AADE-A57DC5F5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9981D-CBFF-49AE-AAB2-9C792C10B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DFA991-C192-4F2C-903F-4E1DEF495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B00C81-7931-4034-9A54-80C2E6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0EA2EB-6C74-49D0-803D-C7D645334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B5F594-1672-46B9-BA2E-06DF48D1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42E3FE-C87B-467E-941A-5805E850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4487FE-B3AF-45FB-8673-4F806114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5FEAD-5D1A-4B80-9F8A-ACC2A663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B42896-BC57-421A-9CF3-25F4ABE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C7C98-72B9-4884-B1DA-22804AB1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9BBDD4-0700-475B-B50B-686503B2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20A374-566E-4104-B4D5-585B0486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50B3AC-C20A-45A9-AEAB-7723D351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D5BEB-3402-4C18-934A-56506CD2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E32E-D090-44F4-B253-3B32B8C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887D4-C0F0-4919-8909-1DFEAD4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6E22F-7F6E-4C13-91FE-F9F3B5A09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F4583-6745-4083-9108-245A1D48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8D450D-FE46-43E0-B118-015AFE8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2A1BC7-E1A6-4454-9476-279AAE7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FE975-26EF-4551-8749-17C7DF7C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3F8BE5-9C3D-4F5A-8BE7-95351339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11C9EC-01FE-4567-8EB5-8B5948CDB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E4D754-BA2E-4E95-BCAE-1D3CB073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2B10A-1059-461F-9BEE-C1A9C59E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A07E5-DABC-413E-BAB2-27362885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39B513-B5A7-4F0E-AFAF-C54A5218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D1185-AF3D-4892-86A1-28DFFFF2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EE5AC8-68D5-45A3-8391-02AEEB024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B6F-C5EB-46C7-B166-BF9DDE08F22E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9BCA-4271-46CA-A423-2995D2F6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C6FAB-2094-4E73-AD1C-327B91BA7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jpeg"/><Relationship Id="rId4" Type="http://schemas.openxmlformats.org/officeDocument/2006/relationships/hyperlink" Target="http://theory.stanford.edu/~amitp/GameProgrammi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5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974E-FDF9-47AD-B73D-2F48DADD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400" b="1" dirty="0"/>
              <a:t>Single-Source Shortest Path</a:t>
            </a:r>
            <a:endParaRPr 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30E9ED-4082-48C1-9706-0FA0AA4F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Consider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shortest path</a:t>
                </a:r>
                <a:r>
                  <a:rPr lang="en-US" sz="2400" dirty="0">
                    <a:solidFill>
                      <a:schemeClr val="tx1"/>
                    </a:solidFill>
                  </a:rPr>
                  <a:t> from 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shortest path exhibits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Since we are considering positive edge weight graphs.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4FF1D0-E72A-46DD-B79B-B1599CA0E6D2}"/>
              </a:ext>
            </a:extLst>
          </p:cNvPr>
          <p:cNvGrpSpPr/>
          <p:nvPr/>
        </p:nvGrpSpPr>
        <p:grpSpPr>
          <a:xfrm>
            <a:off x="1293288" y="3906153"/>
            <a:ext cx="5092306" cy="365197"/>
            <a:chOff x="1480324" y="3906911"/>
            <a:chExt cx="5092306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/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474B48D-8CE7-4217-BA12-7287270346AB}"/>
                </a:ext>
              </a:extLst>
            </p:cNvPr>
            <p:cNvSpPr/>
            <p:nvPr/>
          </p:nvSpPr>
          <p:spPr>
            <a:xfrm>
              <a:off x="2331998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C6E56F-50A3-45E5-9183-46ECB46CB365}"/>
                </a:ext>
              </a:extLst>
            </p:cNvPr>
            <p:cNvSpPr/>
            <p:nvPr/>
          </p:nvSpPr>
          <p:spPr>
            <a:xfrm>
              <a:off x="3183672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/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/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01E8A2C-30EF-42C9-AA85-DA0DC06569D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844006" y="4088752"/>
              <a:ext cx="487992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F2DD4E6-AD19-4D71-8A2D-F5ADEB6B7532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2695680" y="4088752"/>
              <a:ext cx="487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839FF75-0BD4-4896-BDFF-27B02D30A9AB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3547354" y="4088752"/>
              <a:ext cx="16280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D2EAE07-81F2-4A3B-8153-BC20C20CB123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>
              <a:off x="5539115" y="4088752"/>
              <a:ext cx="669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2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59FCF-57F9-497F-8029-AF829F5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13" y="1869710"/>
            <a:ext cx="4831773" cy="221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5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How to expend</a:t>
                </a: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expend to node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  <a:blipFill>
                <a:blip r:embed="rId3"/>
                <a:stretch>
                  <a:fillRect l="-1005" t="-546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A5F58D9-A049-48B8-B68D-097020CA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85" y="2174608"/>
            <a:ext cx="3236768" cy="1482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/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DijkstraSSSPAbs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 =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∅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(R !=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Find node v in V-R with min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Add v to R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blipFill>
                <a:blip r:embed="rId5"/>
                <a:stretch>
                  <a:fillRect l="-299" b="-12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0EF3CB5-E561-4227-A6ED-D2F7014137C8}"/>
              </a:ext>
            </a:extLst>
          </p:cNvPr>
          <p:cNvSpPr/>
          <p:nvPr/>
        </p:nvSpPr>
        <p:spPr>
          <a:xfrm>
            <a:off x="335107" y="2394352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DA47AC-D754-4045-B983-3B4C9B10425E}"/>
              </a:ext>
            </a:extLst>
          </p:cNvPr>
          <p:cNvGrpSpPr/>
          <p:nvPr/>
        </p:nvGrpSpPr>
        <p:grpSpPr>
          <a:xfrm>
            <a:off x="1111827" y="5049982"/>
            <a:ext cx="3504335" cy="935181"/>
            <a:chOff x="1111827" y="5049982"/>
            <a:chExt cx="3504335" cy="935181"/>
          </a:xfrm>
        </p:grpSpPr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6461386E-111F-480F-8789-C399711C2CAB}"/>
                </a:ext>
              </a:extLst>
            </p:cNvPr>
            <p:cNvSpPr/>
            <p:nvPr/>
          </p:nvSpPr>
          <p:spPr>
            <a:xfrm flipH="1">
              <a:off x="1111827" y="5049982"/>
              <a:ext cx="3504335" cy="935181"/>
            </a:xfrm>
            <a:prstGeom prst="bentUpArrow">
              <a:avLst>
                <a:gd name="adj1" fmla="val 25000"/>
                <a:gd name="adj2" fmla="val 25555"/>
                <a:gd name="adj3" fmla="val 26111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A7EA7C-66D6-4E56-85AE-A2F95ABF5806}"/>
                </a:ext>
              </a:extLst>
            </p:cNvPr>
            <p:cNvSpPr txBox="1"/>
            <p:nvPr/>
          </p:nvSpPr>
          <p:spPr>
            <a:xfrm>
              <a:off x="1485818" y="5332906"/>
              <a:ext cx="3130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Priority queue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ED329B-1AAE-4DE6-9100-84631091F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45" b="53310"/>
          <a:stretch/>
        </p:blipFill>
        <p:spPr>
          <a:xfrm>
            <a:off x="0" y="2818181"/>
            <a:ext cx="3022600" cy="20078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2BAFE1-DB9F-4B19-B16F-5FBE75B045A1}"/>
              </a:ext>
            </a:extLst>
          </p:cNvPr>
          <p:cNvSpPr/>
          <p:nvPr/>
        </p:nvSpPr>
        <p:spPr>
          <a:xfrm>
            <a:off x="4572000" y="166994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51C52F-4939-4E2C-B015-BFD1E638B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r="32843" b="53310"/>
          <a:stretch/>
        </p:blipFill>
        <p:spPr>
          <a:xfrm>
            <a:off x="3022600" y="2818181"/>
            <a:ext cx="3118426" cy="20078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78A34F-0A20-486C-B2CC-99954FFE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7" r="3" b="53310"/>
          <a:stretch/>
        </p:blipFill>
        <p:spPr>
          <a:xfrm>
            <a:off x="6141026" y="2818180"/>
            <a:ext cx="3002974" cy="2007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3C0770-61D9-46FF-92C2-CE3E7124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53293" r="66947" b="18"/>
          <a:stretch/>
        </p:blipFill>
        <p:spPr>
          <a:xfrm>
            <a:off x="0" y="4825999"/>
            <a:ext cx="3022600" cy="20078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3C7DAC-1847-4618-8793-9C481247A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0" t="53293" r="33368" b="18"/>
          <a:stretch/>
        </p:blipFill>
        <p:spPr>
          <a:xfrm>
            <a:off x="3022599" y="4825998"/>
            <a:ext cx="3118426" cy="2007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8F904E-C88D-4BC4-AFB0-0B73A2726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31" t="53293" r="529" b="18"/>
          <a:stretch/>
        </p:blipFill>
        <p:spPr>
          <a:xfrm>
            <a:off x="6141025" y="4825997"/>
            <a:ext cx="3002974" cy="20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2C615-9324-4B58-9B0B-CA27E20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DFS, BFS, Prim, Dijkstra, and others…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C717BB-FB2A-4F25-B75C-933D30982B45}"/>
              </a:ext>
            </a:extLst>
          </p:cNvPr>
          <p:cNvSpPr/>
          <p:nvPr/>
        </p:nvSpPr>
        <p:spPr>
          <a:xfrm>
            <a:off x="628650" y="1690689"/>
            <a:ext cx="3943350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B42DF5-375D-4035-BB4B-7BE9324F4011}"/>
              </a:ext>
            </a:extLst>
          </p:cNvPr>
          <p:cNvSpPr/>
          <p:nvPr/>
        </p:nvSpPr>
        <p:spPr>
          <a:xfrm>
            <a:off x="4779821" y="1690689"/>
            <a:ext cx="3943352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BFSSkeletonAlt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FIFOQueue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AB2A38-4B7D-48D4-8DE3-7BA62E9CA0D8}"/>
              </a:ext>
            </a:extLst>
          </p:cNvPr>
          <p:cNvSpPr/>
          <p:nvPr/>
        </p:nvSpPr>
        <p:spPr>
          <a:xfrm>
            <a:off x="628650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PrimMSTSkeleton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E2B825-275F-46E6-830F-DF8965CDDBCE}"/>
              </a:ext>
            </a:extLst>
          </p:cNvPr>
          <p:cNvSpPr/>
          <p:nvPr/>
        </p:nvSpPr>
        <p:spPr>
          <a:xfrm>
            <a:off x="4779824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B41BFA-F314-40DC-9FBB-20AE7EBBCFCE}"/>
              </a:ext>
            </a:extLst>
          </p:cNvPr>
          <p:cNvSpPr/>
          <p:nvPr/>
        </p:nvSpPr>
        <p:spPr>
          <a:xfrm>
            <a:off x="3004709" y="62483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2F8783D-E1AC-4DB0-89F7-361049E17556}"/>
              </a:ext>
            </a:extLst>
          </p:cNvPr>
          <p:cNvSpPr/>
          <p:nvPr/>
        </p:nvSpPr>
        <p:spPr>
          <a:xfrm>
            <a:off x="3733371" y="60197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9C7207B-6204-4283-8417-4F1F241702BE}"/>
              </a:ext>
            </a:extLst>
          </p:cNvPr>
          <p:cNvSpPr/>
          <p:nvPr/>
        </p:nvSpPr>
        <p:spPr>
          <a:xfrm>
            <a:off x="7152847" y="6253161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3A3F5B-E382-41AF-8C1E-A632910F247F}"/>
              </a:ext>
            </a:extLst>
          </p:cNvPr>
          <p:cNvSpPr/>
          <p:nvPr/>
        </p:nvSpPr>
        <p:spPr>
          <a:xfrm>
            <a:off x="7886271" y="6024562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Dijkstra’s algorithm no longer works!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Why would this happen?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Dijkstra’s algorithm for finding next closest node to expend to: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Given “known region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”,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Positive edge weights ensures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 then ensures we correctly identify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rgbClr val="C00000"/>
                    </a:solidFill>
                  </a:rPr>
                  <a:t>Shortest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to any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must pass exclusively through nodes that are closer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” no longer holds!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CF3399-4C33-4636-8D31-C03C8687886C}"/>
              </a:ext>
            </a:extLst>
          </p:cNvPr>
          <p:cNvSpPr/>
          <p:nvPr/>
        </p:nvSpPr>
        <p:spPr>
          <a:xfrm>
            <a:off x="1361209" y="3429000"/>
            <a:ext cx="35536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3AF4D9-9963-413E-B600-354E5DFE0BC0}"/>
              </a:ext>
            </a:extLst>
          </p:cNvPr>
          <p:cNvGrpSpPr/>
          <p:nvPr/>
        </p:nvGrpSpPr>
        <p:grpSpPr>
          <a:xfrm>
            <a:off x="1865817" y="4710574"/>
            <a:ext cx="1689497" cy="1782300"/>
            <a:chOff x="2453266" y="4803630"/>
            <a:chExt cx="1689497" cy="17823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/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/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001EB5E-B065-4CCA-9969-B39F0FB2384A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816948" y="5731070"/>
              <a:ext cx="776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C57491-D6AB-44D1-8B9A-5E01A1114DB5}"/>
                </a:ext>
              </a:extLst>
            </p:cNvPr>
            <p:cNvCxnSpPr>
              <a:cxnSpLocks/>
              <a:stCxn id="7" idx="5"/>
              <a:endCxn id="22" idx="2"/>
            </p:cNvCxnSpPr>
            <p:nvPr/>
          </p:nvCxnSpPr>
          <p:spPr>
            <a:xfrm>
              <a:off x="2763688" y="5859651"/>
              <a:ext cx="829284" cy="5444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/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/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816575F-DCDC-47F2-B9DB-B9A9C4B2A531}"/>
                </a:ext>
              </a:extLst>
            </p:cNvPr>
            <p:cNvCxnSpPr>
              <a:cxnSpLocks/>
              <a:stCxn id="7" idx="7"/>
              <a:endCxn id="23" idx="2"/>
            </p:cNvCxnSpPr>
            <p:nvPr/>
          </p:nvCxnSpPr>
          <p:spPr>
            <a:xfrm flipV="1">
              <a:off x="2763688" y="4985471"/>
              <a:ext cx="829284" cy="617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542FBF1-F93F-4C8F-93A3-FF33CF96E930}"/>
                </a:ext>
              </a:extLst>
            </p:cNvPr>
            <p:cNvCxnSpPr>
              <a:cxnSpLocks/>
              <a:stCxn id="22" idx="0"/>
              <a:endCxn id="8" idx="4"/>
            </p:cNvCxnSpPr>
            <p:nvPr/>
          </p:nvCxnSpPr>
          <p:spPr>
            <a:xfrm flipV="1">
              <a:off x="3774813" y="5912911"/>
              <a:ext cx="0" cy="3093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920D978-652D-4D46-BA4D-1EA980BC0EB7}"/>
                </a:ext>
              </a:extLst>
            </p:cNvPr>
            <p:cNvCxnSpPr>
              <a:cxnSpLocks/>
              <a:stCxn id="8" idx="0"/>
              <a:endCxn id="23" idx="4"/>
            </p:cNvCxnSpPr>
            <p:nvPr/>
          </p:nvCxnSpPr>
          <p:spPr>
            <a:xfrm flipV="1">
              <a:off x="3774813" y="5167312"/>
              <a:ext cx="0" cy="381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7F1C472-B9A7-4AB8-8DBB-7B5593319E1F}"/>
                </a:ext>
              </a:extLst>
            </p:cNvPr>
            <p:cNvSpPr txBox="1"/>
            <p:nvPr/>
          </p:nvSpPr>
          <p:spPr>
            <a:xfrm>
              <a:off x="3027487" y="49246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D74A359-50DC-48BF-808F-31ACF60E4227}"/>
                </a:ext>
              </a:extLst>
            </p:cNvPr>
            <p:cNvSpPr txBox="1"/>
            <p:nvPr/>
          </p:nvSpPr>
          <p:spPr>
            <a:xfrm>
              <a:off x="3127370" y="53972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477C5F-6DF7-443D-8C9E-565412B76DF4}"/>
                </a:ext>
              </a:extLst>
            </p:cNvPr>
            <p:cNvSpPr txBox="1"/>
            <p:nvPr/>
          </p:nvSpPr>
          <p:spPr>
            <a:xfrm>
              <a:off x="3027487" y="61235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CCB103F-D4E4-44CB-A6FD-B1CE5C3E690A}"/>
                </a:ext>
              </a:extLst>
            </p:cNvPr>
            <p:cNvSpPr txBox="1"/>
            <p:nvPr/>
          </p:nvSpPr>
          <p:spPr>
            <a:xfrm>
              <a:off x="3770545" y="5882913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-6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D87683-4399-447C-9FA6-7B207B375131}"/>
                </a:ext>
              </a:extLst>
            </p:cNvPr>
            <p:cNvSpPr txBox="1"/>
            <p:nvPr/>
          </p:nvSpPr>
          <p:spPr>
            <a:xfrm>
              <a:off x="3805811" y="51736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4CA74F3-0BAB-4FF6-9BD1-DDDA6A8688F3}"/>
              </a:ext>
            </a:extLst>
          </p:cNvPr>
          <p:cNvSpPr txBox="1"/>
          <p:nvPr/>
        </p:nvSpPr>
        <p:spPr>
          <a:xfrm>
            <a:off x="3651570" y="5437959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Shortest distance to node </a:t>
            </a:r>
            <a:r>
              <a:rPr lang="en-US" sz="2000" b="1" i="1" dirty="0">
                <a:solidFill>
                  <a:srgbClr val="C00000"/>
                </a:solidFill>
              </a:rPr>
              <a:t>A</a:t>
            </a:r>
            <a:r>
              <a:rPr lang="en-US" sz="2000" b="1" dirty="0">
                <a:solidFill>
                  <a:srgbClr val="C00000"/>
                </a:solidFill>
              </a:rPr>
              <a:t> is incorrect!</a:t>
            </a:r>
          </a:p>
        </p:txBody>
      </p:sp>
    </p:spTree>
    <p:extLst>
      <p:ext uri="{BB962C8B-B14F-4D97-AF65-F5344CB8AC3E}">
        <p14:creationId xmlns:p14="http://schemas.microsoft.com/office/powerpoint/2010/main" val="6664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But how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𝑑𝑖𝑠𝑡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values are maintained in Dijkstra is helpful: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Each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initially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When processing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execute procedure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This way two properties are maintained: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at any time,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overestimate,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becomes correct.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b="1" dirty="0"/>
                  <a:t>]</a:t>
                </a:r>
                <a:r>
                  <a:rPr lang="en-US" sz="2000" dirty="0"/>
                  <a:t> Regardless of the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operations we execute, </a:t>
                </a:r>
                <a:br>
                  <a:rPr lang="en-US" sz="2000" dirty="0"/>
                </a:br>
                <a:r>
                  <a:rPr lang="en-US" sz="2000" dirty="0"/>
                  <a:t>for any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2000" b="1" dirty="0"/>
                  <a:t>]</a:t>
                </a:r>
                <a:r>
                  <a:rPr lang="en-US" sz="2000" dirty="0"/>
                  <a:t> With correct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get correct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F138C0ED-90FE-42EC-9CF0-CE92971032F9}"/>
              </a:ext>
            </a:extLst>
          </p:cNvPr>
          <p:cNvSpPr/>
          <p:nvPr/>
        </p:nvSpPr>
        <p:spPr>
          <a:xfrm>
            <a:off x="1332633" y="3512127"/>
            <a:ext cx="699283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0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1800" b="1" dirty="0"/>
                  <a:t>]</a:t>
                </a:r>
                <a:r>
                  <a:rPr lang="en-US" sz="1800" dirty="0"/>
                  <a:t> Regardless of the sequence of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/>
                  <a:t> operations we execute, </a:t>
                </a:r>
                <a:br>
                  <a:rPr lang="en-US" sz="1800" dirty="0"/>
                </a:br>
                <a:r>
                  <a:rPr lang="en-US" sz="1800" dirty="0"/>
                  <a:t>for any node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value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either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1800" b="1" dirty="0"/>
                  <a:t>]</a:t>
                </a:r>
                <a:r>
                  <a:rPr lang="en-US" sz="1800" dirty="0"/>
                  <a:t>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becomes correct.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269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711FB9-14AA-402C-B1A0-18097E23D81E}"/>
              </a:ext>
            </a:extLst>
          </p:cNvPr>
          <p:cNvGrpSpPr/>
          <p:nvPr/>
        </p:nvGrpSpPr>
        <p:grpSpPr>
          <a:xfrm>
            <a:off x="1033515" y="4250192"/>
            <a:ext cx="7076970" cy="365197"/>
            <a:chOff x="1033515" y="4321787"/>
            <a:chExt cx="7076970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/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/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/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/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/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B1C9F61-4450-4AAC-A519-639D2DEB7BB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1397197" y="4503628"/>
              <a:ext cx="1187225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7A9820D-31D1-46C8-A4C3-70C0C0F6CA2D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948104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0245BF-66A0-45DD-8C86-5DCB7EF0F15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4499011" y="4503628"/>
              <a:ext cx="16968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B9BBC3-01BE-4381-9F82-652CE420B176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6559578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/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/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/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/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/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/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/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486D2CE4-AF06-41A1-9B31-C97547DF706C}"/>
              </a:ext>
            </a:extLst>
          </p:cNvPr>
          <p:cNvSpPr/>
          <p:nvPr/>
        </p:nvSpPr>
        <p:spPr>
          <a:xfrm>
            <a:off x="1245498" y="4057222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F3DA93D-6E98-4A99-9AEC-E66765C8FB80}"/>
              </a:ext>
            </a:extLst>
          </p:cNvPr>
          <p:cNvSpPr/>
          <p:nvPr/>
        </p:nvSpPr>
        <p:spPr>
          <a:xfrm>
            <a:off x="2800143" y="4057221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759C3E-BCEA-4BC1-8FD7-5AF0D95B3528}"/>
              </a:ext>
            </a:extLst>
          </p:cNvPr>
          <p:cNvSpPr/>
          <p:nvPr/>
        </p:nvSpPr>
        <p:spPr>
          <a:xfrm>
            <a:off x="4602444" y="4057220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481394-95BB-4A19-8489-C6223BA0F2B3}"/>
              </a:ext>
            </a:extLst>
          </p:cNvPr>
          <p:cNvSpPr/>
          <p:nvPr/>
        </p:nvSpPr>
        <p:spPr>
          <a:xfrm>
            <a:off x="6406025" y="4057219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</p:spTree>
    <p:extLst>
      <p:ext uri="{BB962C8B-B14F-4D97-AF65-F5344CB8AC3E}">
        <p14:creationId xmlns:p14="http://schemas.microsoft.com/office/powerpoint/2010/main" val="12014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4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But how large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3</a:t>
                </a:r>
                <a:r>
                  <a:rPr lang="en-US" sz="2000" b="1" dirty="0"/>
                  <a:t>: </a:t>
                </a:r>
                <a:r>
                  <a:rPr lang="en-US" sz="2000" dirty="0"/>
                  <a:t>any shortest path cannot contain a cycle.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9B4B3369-F454-41B3-B994-85FB819F3D57}"/>
              </a:ext>
            </a:extLst>
          </p:cNvPr>
          <p:cNvGrpSpPr/>
          <p:nvPr/>
        </p:nvGrpSpPr>
        <p:grpSpPr>
          <a:xfrm>
            <a:off x="1033515" y="2072555"/>
            <a:ext cx="7076970" cy="558170"/>
            <a:chOff x="1033515" y="4057219"/>
            <a:chExt cx="7076970" cy="55817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4711FB9-14AA-402C-B1A0-18097E23D81E}"/>
                </a:ext>
              </a:extLst>
            </p:cNvPr>
            <p:cNvGrpSpPr/>
            <p:nvPr/>
          </p:nvGrpSpPr>
          <p:grpSpPr>
            <a:xfrm>
              <a:off x="1033515" y="4250192"/>
              <a:ext cx="7076970" cy="365197"/>
              <a:chOff x="1033515" y="4321787"/>
              <a:chExt cx="7076970" cy="3651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/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/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/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/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/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8B1C9F61-4450-4AAC-A519-639D2DEB7BBF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397197" y="4503628"/>
                <a:ext cx="1187225" cy="1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7A9820D-31D1-46C8-A4C3-70C0C0F6CA2D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2948104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30245BF-66A0-45DD-8C86-5DCB7EF0F15D}"/>
                  </a:ext>
                </a:extLst>
              </p:cNvPr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4499011" y="4503628"/>
                <a:ext cx="16968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9B9BBC3-01BE-4381-9F82-652CE420B176}"/>
                  </a:ext>
                </a:extLst>
              </p:cNvPr>
              <p:cNvCxnSpPr>
                <a:cxnSpLocks/>
                <a:stCxn id="11" idx="6"/>
                <a:endCxn id="10" idx="2"/>
              </p:cNvCxnSpPr>
              <p:nvPr/>
            </p:nvCxnSpPr>
            <p:spPr>
              <a:xfrm>
                <a:off x="6559578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86D2CE4-AF06-41A1-9B31-C97547DF706C}"/>
                </a:ext>
              </a:extLst>
            </p:cNvPr>
            <p:cNvSpPr/>
            <p:nvPr/>
          </p:nvSpPr>
          <p:spPr>
            <a:xfrm>
              <a:off x="1245498" y="4057222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F3DA93D-6E98-4A99-9AEC-E66765C8FB80}"/>
                </a:ext>
              </a:extLst>
            </p:cNvPr>
            <p:cNvSpPr/>
            <p:nvPr/>
          </p:nvSpPr>
          <p:spPr>
            <a:xfrm>
              <a:off x="2800143" y="4057221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9759C3E-BCEA-4BC1-8FD7-5AF0D95B3528}"/>
                </a:ext>
              </a:extLst>
            </p:cNvPr>
            <p:cNvSpPr/>
            <p:nvPr/>
          </p:nvSpPr>
          <p:spPr>
            <a:xfrm>
              <a:off x="4602444" y="4057220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D481394-95BB-4A19-8489-C6223BA0F2B3}"/>
                </a:ext>
              </a:extLst>
            </p:cNvPr>
            <p:cNvSpPr/>
            <p:nvPr/>
          </p:nvSpPr>
          <p:spPr>
            <a:xfrm>
              <a:off x="6406025" y="4057219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6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Algorithm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>
                    <a:solidFill>
                      <a:schemeClr val="tx1"/>
                    </a:solidFill>
                  </a:rPr>
                  <a:t> all edges;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/>
                  <a:t>Repeat above step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Time complexity of Bellman-Ford: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599698"/>
            <a:ext cx="4764230" cy="242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0604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Shortest Path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Given a map,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shortest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that associates a real-valued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to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min weight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Weights are not always lengths.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time/cost to walk the edge.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graph can be directed.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possible.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edge weight allowed.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cycle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not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allowed.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Problem not well-defined then.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528FEEF-215D-43BF-9073-2D786BF7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2" y="3293126"/>
            <a:ext cx="3236768" cy="319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9110B0-B7AD-46E5-A86A-928FE94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4494" r="66932" b="1096"/>
          <a:stretch/>
        </p:blipFill>
        <p:spPr>
          <a:xfrm>
            <a:off x="0" y="4678216"/>
            <a:ext cx="3023755" cy="2049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CC4832-8E63-4EE4-A71C-5FE35F8F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t="54494" r="32083" b="1096"/>
          <a:stretch/>
        </p:blipFill>
        <p:spPr>
          <a:xfrm>
            <a:off x="3023754" y="4678216"/>
            <a:ext cx="3186545" cy="20493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BAF5BA-EE86-4DA1-93C0-F7482409069F}"/>
              </a:ext>
            </a:extLst>
          </p:cNvPr>
          <p:cNvSpPr/>
          <p:nvPr/>
        </p:nvSpPr>
        <p:spPr>
          <a:xfrm>
            <a:off x="4572000" y="140858"/>
            <a:ext cx="4262869" cy="219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BellmanFordSSSP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96CF7-B5A9-438A-99D6-C23A26BCD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32" b="55590"/>
          <a:stretch/>
        </p:blipFill>
        <p:spPr>
          <a:xfrm>
            <a:off x="0" y="2743201"/>
            <a:ext cx="3023755" cy="2049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9C703-5B16-4C50-B278-F7D96708F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r="32084" b="55590"/>
          <a:stretch/>
        </p:blipFill>
        <p:spPr>
          <a:xfrm>
            <a:off x="3023755" y="2743201"/>
            <a:ext cx="3186545" cy="2049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E67FB-FD76-4291-B16E-ED1F1CF23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16" b="55590"/>
          <a:stretch/>
        </p:blipFill>
        <p:spPr>
          <a:xfrm>
            <a:off x="6210300" y="2743200"/>
            <a:ext cx="2933700" cy="2049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/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Edge order: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blipFill>
                <a:blip r:embed="rId3"/>
                <a:stretch>
                  <a:fillRect l="-1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38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if the graph contains a negative cycle?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repetitions of “Update all edges”,</a:t>
                </a:r>
                <a:br>
                  <a:rPr lang="en-US" sz="2400" dirty="0"/>
                </a:br>
                <a:r>
                  <a:rPr lang="en-US" sz="2400" dirty="0"/>
                  <a:t>some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still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can also detect negative cycle!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323646"/>
            <a:ext cx="4764230" cy="316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“Negative Cycle”</a:t>
            </a:r>
          </a:p>
        </p:txBody>
      </p:sp>
    </p:spTree>
    <p:extLst>
      <p:ext uri="{BB962C8B-B14F-4D97-AF65-F5344CB8AC3E}">
        <p14:creationId xmlns:p14="http://schemas.microsoft.com/office/powerpoint/2010/main" val="26642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DAG (with negative weights)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847283-578E-4F32-B111-D817DDCA9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Bellman-Ford still works, but we can be more efficient!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Core idea of Bellman-Ford</a:t>
            </a:r>
            <a:r>
              <a:rPr lang="en-US" sz="2400" b="1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perform a sequence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that includes every shortest path as a subsequence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in DAG, every path, thus every shortest path, is a subsequence in the topological order</a:t>
            </a:r>
            <a:r>
              <a:rPr lang="en-US" sz="2400" dirty="0"/>
              <a:t>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13BEE-B154-42E0-B670-E57B28AA35AB}"/>
              </a:ext>
            </a:extLst>
          </p:cNvPr>
          <p:cNvSpPr/>
          <p:nvPr/>
        </p:nvSpPr>
        <p:spPr>
          <a:xfrm>
            <a:off x="1859972" y="3688773"/>
            <a:ext cx="5424055" cy="2669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/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blipFill>
                <a:blip r:embed="rId2"/>
                <a:stretch>
                  <a:fillRect l="-5380" t="-26667" r="-822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3F3DB7-BF91-440C-94F1-326BCF835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43" b="75412"/>
          <a:stretch/>
        </p:blipFill>
        <p:spPr>
          <a:xfrm>
            <a:off x="83128" y="103909"/>
            <a:ext cx="4042064" cy="1506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7B4D8-E97D-440A-B713-D64A86A9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r="1452" b="75412"/>
          <a:stretch/>
        </p:blipFill>
        <p:spPr>
          <a:xfrm>
            <a:off x="4125192" y="103909"/>
            <a:ext cx="3979716" cy="150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9EBB64-F141-4DDB-A967-E39556DA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8" r="50343" b="50654"/>
          <a:stretch/>
        </p:blipFill>
        <p:spPr>
          <a:xfrm>
            <a:off x="83128" y="1610591"/>
            <a:ext cx="4042064" cy="1517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2E4C8D-A312-486B-BADF-F196E3F6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24588" r="1452" b="50654"/>
          <a:stretch/>
        </p:blipFill>
        <p:spPr>
          <a:xfrm>
            <a:off x="4125190" y="1610591"/>
            <a:ext cx="3979717" cy="1517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AFB427-510A-4700-B002-CECBCF0D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45" r="50343" b="26067"/>
          <a:stretch/>
        </p:blipFill>
        <p:spPr>
          <a:xfrm>
            <a:off x="83129" y="3127663"/>
            <a:ext cx="4042060" cy="1506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5B443F-605D-4022-84A9-6C792D9E7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49345" r="1452" b="26067"/>
          <a:stretch/>
        </p:blipFill>
        <p:spPr>
          <a:xfrm>
            <a:off x="4125189" y="3127663"/>
            <a:ext cx="3979717" cy="1506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35C289-D8AF-4EA2-B6F9-9A0236E2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03" r="50343" b="2157"/>
          <a:stretch/>
        </p:blipFill>
        <p:spPr>
          <a:xfrm>
            <a:off x="83128" y="4644735"/>
            <a:ext cx="4042060" cy="1454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BEB4A7-5B8B-46D2-8978-617A479FA15D}"/>
              </a:ext>
            </a:extLst>
          </p:cNvPr>
          <p:cNvSpPr/>
          <p:nvPr/>
        </p:nvSpPr>
        <p:spPr>
          <a:xfrm>
            <a:off x="4572000" y="4592782"/>
            <a:ext cx="4263520" cy="2161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34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Application of SSSP in DAG</a:t>
            </a:r>
            <a:br>
              <a:rPr lang="en-US" sz="4000" dirty="0"/>
            </a:br>
            <a:r>
              <a:rPr lang="en-US" dirty="0"/>
              <a:t>Computing Critical Path</a:t>
            </a:r>
            <a:endParaRPr lang="en-US" sz="40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0A929A7-37DB-475F-BC8C-6B62305E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you want to finish a task that involves multiple steps.</a:t>
            </a:r>
            <a:br>
              <a:rPr lang="en-US" sz="2400" dirty="0"/>
            </a:br>
            <a:r>
              <a:rPr lang="en-US" sz="2400" dirty="0"/>
              <a:t>Each step takes some time.</a:t>
            </a:r>
            <a:br>
              <a:rPr lang="en-US" sz="2400" dirty="0"/>
            </a:br>
            <a:r>
              <a:rPr lang="en-US" sz="2400" dirty="0"/>
              <a:t>For some step(s), it can only begin after certain steps are done.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These dependency can be modeled as a DAG. 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PERT Chart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fast can you finish this task?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Equivalently, </a:t>
            </a:r>
            <a:r>
              <a:rPr lang="en-US" sz="2400" i="1" dirty="0">
                <a:solidFill>
                  <a:srgbClr val="C00000"/>
                </a:solidFill>
              </a:rPr>
              <a:t>longest path</a:t>
            </a:r>
            <a:r>
              <a:rPr lang="en-US" sz="2400" dirty="0">
                <a:solidFill>
                  <a:srgbClr val="C00000"/>
                </a:solidFill>
              </a:rPr>
              <a:t>, a.k.a. </a:t>
            </a:r>
            <a:r>
              <a:rPr lang="en-US" sz="2400" b="1" dirty="0">
                <a:solidFill>
                  <a:srgbClr val="C00000"/>
                </a:solidFill>
              </a:rPr>
              <a:t>critical path</a:t>
            </a:r>
            <a:r>
              <a:rPr lang="en-US" sz="2400" dirty="0">
                <a:solidFill>
                  <a:srgbClr val="C00000"/>
                </a:solidFill>
              </a:rPr>
              <a:t>, in the DAG?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Negate edge weights and compute a shortest path.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A527F1-C829-4BE5-BCB2-5F5ABD65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4635" r="3806" b="15517"/>
          <a:stretch/>
        </p:blipFill>
        <p:spPr>
          <a:xfrm>
            <a:off x="314325" y="4669701"/>
            <a:ext cx="8515350" cy="1625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4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every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b="1" dirty="0"/>
                  <a:t>Case 1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Unit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Simply use BFS.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2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positive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Dijkstra’s algorithm. A greedy algorithm.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3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 topological order.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4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negative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Bellman-Ford algorithm.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runtime, can detect negative cycle.</a:t>
                </a:r>
                <a:endPara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The shortest path problem has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optimal substructure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is a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helpful</a:t>
                </a:r>
                <a:r>
                  <a:rPr lang="en-US" sz="2200" dirty="0">
                    <a:solidFill>
                      <a:srgbClr val="C00000"/>
                    </a:solidFill>
                  </a:rPr>
                  <a:t> operation.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850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E4B8C-CDEA-438D-BAA2-63678C1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364"/>
          </a:xfrm>
        </p:spPr>
        <p:txBody>
          <a:bodyPr>
            <a:normAutofit/>
          </a:bodyPr>
          <a:lstStyle/>
          <a:p>
            <a:r>
              <a:rPr lang="en-US" sz="4000" dirty="0"/>
              <a:t>(Shortest) Pathfinding</a:t>
            </a:r>
            <a:r>
              <a:rPr lang="en-US" sz="4000" baseline="30000" dirty="0"/>
              <a:t>*</a:t>
            </a:r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EF2162C2-BA4D-4DE6-A87E-57CF32A2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31491"/>
            <a:ext cx="4876800" cy="3657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0F728-8DCF-4355-8208-7B591993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58" y="3239684"/>
            <a:ext cx="4698283" cy="23985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D1089-2535-490F-BC16-DF59121F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067" y="3960582"/>
            <a:ext cx="4698283" cy="2426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/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how to find a (shortest) path</a:t>
                </a:r>
                <a:br>
                  <a:rPr lang="en-US" dirty="0"/>
                </a:br>
                <a:r>
                  <a:rPr lang="en-US" dirty="0"/>
                  <a:t>from a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a destination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preferably efficiently.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8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66EBA8C-02A2-4DA7-9C21-1195574BB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77" y="278989"/>
            <a:ext cx="5530303" cy="2847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B3F5D-7358-4755-825B-FEE43678576A}"/>
              </a:ext>
            </a:extLst>
          </p:cNvPr>
          <p:cNvSpPr txBox="1"/>
          <p:nvPr/>
        </p:nvSpPr>
        <p:spPr>
          <a:xfrm>
            <a:off x="664020" y="1287460"/>
            <a:ext cx="2051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could use</a:t>
            </a:r>
            <a:br>
              <a:rPr lang="en-US" sz="2400" dirty="0"/>
            </a:br>
            <a:r>
              <a:rPr lang="en-US" sz="2400" dirty="0"/>
              <a:t>BFS or Dijkstra.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4A4E6B0-4432-4567-9B51-448136E5D0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49677" y="3429000"/>
            <a:ext cx="5530303" cy="265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5BD5C-DA20-4BE1-B6A4-C4AECB2B9977}"/>
              </a:ext>
            </a:extLst>
          </p:cNvPr>
          <p:cNvSpPr txBox="1"/>
          <p:nvPr/>
        </p:nvSpPr>
        <p:spPr>
          <a:xfrm>
            <a:off x="664020" y="4437471"/>
            <a:ext cx="2192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But we could be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b="1" u="sng" dirty="0">
                <a:solidFill>
                  <a:srgbClr val="C00000"/>
                </a:solidFill>
              </a:rPr>
              <a:t>MUCH</a:t>
            </a:r>
            <a:r>
              <a:rPr lang="en-US" sz="2400" dirty="0">
                <a:solidFill>
                  <a:srgbClr val="C00000"/>
                </a:solidFill>
              </a:rPr>
              <a:t>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4FEC8-B77B-4D47-9ABA-C06C92B7A372}"/>
              </a:ext>
            </a:extLst>
          </p:cNvPr>
          <p:cNvSpPr txBox="1"/>
          <p:nvPr/>
        </p:nvSpPr>
        <p:spPr>
          <a:xfrm rot="900000">
            <a:off x="7182807" y="4550417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2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0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63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363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057FE-FDD9-4E4A-95C7-93D85B6F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26" y="268237"/>
            <a:ext cx="4353693" cy="2091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E29C50-4BA1-4D15-A8BF-C7BB5E56C376}"/>
              </a:ext>
            </a:extLst>
          </p:cNvPr>
          <p:cNvSpPr txBox="1"/>
          <p:nvPr/>
        </p:nvSpPr>
        <p:spPr>
          <a:xfrm rot="900000">
            <a:off x="7780116" y="973933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F7597-C0CA-46BE-957D-D358AF1A51C4}"/>
              </a:ext>
            </a:extLst>
          </p:cNvPr>
          <p:cNvSpPr txBox="1"/>
          <p:nvPr/>
        </p:nvSpPr>
        <p:spPr>
          <a:xfrm>
            <a:off x="633106" y="1083110"/>
            <a:ext cx="329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Greedy Best-First Search</a:t>
            </a:r>
          </a:p>
        </p:txBody>
      </p:sp>
      <p:sp>
        <p:nvSpPr>
          <p:cNvPr id="5" name="矩形 40">
            <a:extLst>
              <a:ext uri="{FF2B5EF4-FFF2-40B4-BE49-F238E27FC236}">
                <a16:creationId xmlns:a16="http://schemas.microsoft.com/office/drawing/2014/main" id="{CE563A36-474D-4032-8269-90BF578ED269}"/>
              </a:ext>
            </a:extLst>
          </p:cNvPr>
          <p:cNvSpPr/>
          <p:nvPr/>
        </p:nvSpPr>
        <p:spPr>
          <a:xfrm>
            <a:off x="333681" y="2747559"/>
            <a:ext cx="5506680" cy="242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GreedyBFS</a:t>
            </a:r>
            <a:r>
              <a:rPr lang="en-GB" sz="16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4">
            <a:extLst>
              <a:ext uri="{FF2B5EF4-FFF2-40B4-BE49-F238E27FC236}">
                <a16:creationId xmlns:a16="http://schemas.microsoft.com/office/drawing/2014/main" id="{6EE5C8E9-184C-45FD-8F7A-83DF3A504ADE}"/>
              </a:ext>
            </a:extLst>
          </p:cNvPr>
          <p:cNvSpPr/>
          <p:nvPr/>
        </p:nvSpPr>
        <p:spPr>
          <a:xfrm>
            <a:off x="3064899" y="439079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/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 (not necessarily accurate)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estimate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on the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blipFill>
                <a:blip r:embed="rId3"/>
                <a:stretch>
                  <a:fillRect l="-881" t="-10000" r="-7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/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On 2D grid,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h𝑢𝑟𝑖𝑠𝑡𝑖𝑐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𝑀𝑎𝑛h𝑎𝑡𝑡𝑎𝑛𝐷𝑖𝑠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blipFill>
                <a:blip r:embed="rId4"/>
                <a:stretch>
                  <a:fillRect l="-6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08EF1216-6BF7-44DF-BEF6-A638B0FCE4C8}"/>
              </a:ext>
            </a:extLst>
          </p:cNvPr>
          <p:cNvSpPr/>
          <p:nvPr/>
        </p:nvSpPr>
        <p:spPr>
          <a:xfrm>
            <a:off x="3822980" y="4795542"/>
            <a:ext cx="213852" cy="6100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62287-8592-4FBA-883E-100E2200A281}"/>
              </a:ext>
            </a:extLst>
          </p:cNvPr>
          <p:cNvSpPr txBox="1"/>
          <p:nvPr/>
        </p:nvSpPr>
        <p:spPr>
          <a:xfrm>
            <a:off x="6039464" y="3604492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sp>
        <p:nvSpPr>
          <p:cNvPr id="12" name="矩形: 圆角 4">
            <a:extLst>
              <a:ext uri="{FF2B5EF4-FFF2-40B4-BE49-F238E27FC236}">
                <a16:creationId xmlns:a16="http://schemas.microsoft.com/office/drawing/2014/main" id="{F7EE648F-01A1-4227-9294-FA3607DF6CA5}"/>
              </a:ext>
            </a:extLst>
          </p:cNvPr>
          <p:cNvSpPr/>
          <p:nvPr/>
        </p:nvSpPr>
        <p:spPr>
          <a:xfrm>
            <a:off x="2318139" y="306491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9" grpId="0"/>
      <p:bldP spid="10" grpId="0" animBg="1"/>
      <p:bldP spid="11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0">
            <a:extLst>
              <a:ext uri="{FF2B5EF4-FFF2-40B4-BE49-F238E27FC236}">
                <a16:creationId xmlns:a16="http://schemas.microsoft.com/office/drawing/2014/main" id="{1AFBFB81-C5CD-4034-BFFE-A0A0F984FBB9}"/>
              </a:ext>
            </a:extLst>
          </p:cNvPr>
          <p:cNvSpPr/>
          <p:nvPr/>
        </p:nvSpPr>
        <p:spPr>
          <a:xfrm>
            <a:off x="252565" y="173966"/>
            <a:ext cx="4835629" cy="2193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GreedyBFS</a:t>
            </a:r>
            <a:r>
              <a:rPr lang="en-GB" sz="14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010C1-FBFB-4EF4-81E1-48BD486A4B1E}"/>
              </a:ext>
            </a:extLst>
          </p:cNvPr>
          <p:cNvSpPr txBox="1"/>
          <p:nvPr/>
        </p:nvSpPr>
        <p:spPr>
          <a:xfrm>
            <a:off x="5250426" y="173966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E07F4E0-D3AA-4770-B90F-2561E9198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2909734"/>
            <a:ext cx="62484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3BA5-30D9-476D-9E74-281EA5994B96}"/>
              </a:ext>
            </a:extLst>
          </p:cNvPr>
          <p:cNvSpPr txBox="1"/>
          <p:nvPr/>
        </p:nvSpPr>
        <p:spPr>
          <a:xfrm>
            <a:off x="6302540" y="1270541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7302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 (SSSP)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Consider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directed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graphs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without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negative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1</a:t>
                </a:r>
                <a:r>
                  <a:rPr lang="en-US" sz="2400" dirty="0"/>
                  <a:t>: Unit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2</a:t>
                </a:r>
                <a:r>
                  <a:rPr lang="en-US" sz="2400" dirty="0"/>
                  <a:t>: Arbitrary positive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3</a:t>
                </a:r>
                <a:r>
                  <a:rPr lang="en-US" sz="2400" dirty="0"/>
                  <a:t>: Arbitrary weight without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4</a:t>
                </a:r>
                <a:r>
                  <a:rPr lang="en-US" sz="2400" dirty="0"/>
                  <a:t>: Arbitrary weight.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EEEC79A-8D45-4E68-BA12-9C64D686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26" y="3751118"/>
            <a:ext cx="2476424" cy="27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/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PathfindingFramework(G,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CalcMetric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blipFill>
                <a:blip r:embed="rId2"/>
                <a:stretch>
                  <a:fillRect l="-282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/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GreedyBFS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blipFill>
                <a:blip r:embed="rId3"/>
                <a:stretch>
                  <a:fillRect l="-286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/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Dijkstra(G, 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v.metric,u.metric+dist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s,u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)+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blipFill>
                <a:blip r:embed="rId4"/>
                <a:stretch>
                  <a:fillRect l="-219" t="-195" b="-7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6E418E-7BDC-4A2A-A7ED-C26BE2FEA1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15" t="7261" r="1027" b="2526"/>
          <a:stretch/>
        </p:blipFill>
        <p:spPr>
          <a:xfrm>
            <a:off x="2034707" y="548640"/>
            <a:ext cx="2285833" cy="2266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161E1-29B8-4B33-8990-EBC2C50A6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" t="7262" r="51313" b="2022"/>
          <a:stretch/>
        </p:blipFill>
        <p:spPr>
          <a:xfrm>
            <a:off x="3246287" y="3429000"/>
            <a:ext cx="2283357" cy="2264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FC15D-570A-488F-A2F5-4BCCD80B9D2E}"/>
              </a:ext>
            </a:extLst>
          </p:cNvPr>
          <p:cNvSpPr txBox="1"/>
          <p:nvPr/>
        </p:nvSpPr>
        <p:spPr>
          <a:xfrm>
            <a:off x="5984452" y="3600071"/>
            <a:ext cx="29668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GreedyBFS</a:t>
            </a:r>
            <a:r>
              <a:rPr lang="en-US" b="1" dirty="0">
                <a:solidFill>
                  <a:srgbClr val="C00000"/>
                </a:solidFill>
              </a:rPr>
              <a:t> is fast,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may be incorrect;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Dijkstra’s algorithm is slower,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always correct;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Can we have an algorithm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that is both fast and correct?</a:t>
            </a:r>
          </a:p>
        </p:txBody>
      </p:sp>
    </p:spTree>
    <p:extLst>
      <p:ext uri="{BB962C8B-B14F-4D97-AF65-F5344CB8AC3E}">
        <p14:creationId xmlns:p14="http://schemas.microsoft.com/office/powerpoint/2010/main" val="10911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8DACC-5D99-47BF-9BDD-CA171DE21824}"/>
              </a:ext>
            </a:extLst>
          </p:cNvPr>
          <p:cNvSpPr txBox="1"/>
          <p:nvPr/>
        </p:nvSpPr>
        <p:spPr>
          <a:xfrm>
            <a:off x="628650" y="1287780"/>
            <a:ext cx="6428555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A</a:t>
            </a:r>
            <a:r>
              <a:rPr lang="en-US" baseline="30000" dirty="0"/>
              <a:t>*</a:t>
            </a:r>
            <a:r>
              <a:rPr lang="en-US" dirty="0"/>
              <a:t> algorithm uses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dirty="0"/>
              <a:t> +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dirty="0"/>
              <a:t>) as the metric!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In some sense, A</a:t>
            </a:r>
            <a:r>
              <a:rPr lang="en-US" sz="1600" baseline="30000" dirty="0"/>
              <a:t>*</a:t>
            </a:r>
            <a:r>
              <a:rPr lang="en-US" sz="1600" dirty="0"/>
              <a:t> combines </a:t>
            </a:r>
            <a:r>
              <a:rPr lang="en-US" sz="1600" dirty="0" err="1"/>
              <a:t>GreedyBFS</a:t>
            </a:r>
            <a:r>
              <a:rPr lang="en-US" sz="1600" dirty="0"/>
              <a:t> and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</a:t>
            </a:r>
            <a:r>
              <a:rPr lang="en-US" sz="1600" dirty="0" err="1"/>
              <a:t>GreedyBFS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11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/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maintains an (over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changes during execution;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maintains an (under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does not change during execution.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4">
            <a:extLst>
              <a:ext uri="{FF2B5EF4-FFF2-40B4-BE49-F238E27FC236}">
                <a16:creationId xmlns:a16="http://schemas.microsoft.com/office/drawing/2014/main" id="{DF5E9E82-613B-44F9-80CB-CBA1C24FFEE4}"/>
              </a:ext>
            </a:extLst>
          </p:cNvPr>
          <p:cNvSpPr/>
          <p:nvPr/>
        </p:nvSpPr>
        <p:spPr>
          <a:xfrm>
            <a:off x="2287659" y="348401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/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AC3F05A-D049-4341-9FC3-DBA579D3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735734"/>
            <a:ext cx="7886700" cy="2757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9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9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5FDD63-8F4F-4031-AD60-CBC23D3E3AD4}"/>
              </a:ext>
            </a:extLst>
          </p:cNvPr>
          <p:cNvSpPr txBox="1"/>
          <p:nvPr/>
        </p:nvSpPr>
        <p:spPr>
          <a:xfrm>
            <a:off x="628650" y="4435979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Correctness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03AEB-E076-4BAB-969D-E679EEEC1F17}"/>
              </a:ext>
            </a:extLst>
          </p:cNvPr>
          <p:cNvSpPr txBox="1"/>
          <p:nvPr/>
        </p:nvSpPr>
        <p:spPr>
          <a:xfrm>
            <a:off x="628650" y="4805311"/>
            <a:ext cx="56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is correct so long as </a:t>
            </a:r>
            <a:r>
              <a:rPr lang="en-US" dirty="0" err="1">
                <a:solidFill>
                  <a:srgbClr val="C00000"/>
                </a:solidFill>
              </a:rPr>
              <a:t>u.est_to_t</a:t>
            </a:r>
            <a:r>
              <a:rPr lang="en-US" dirty="0">
                <a:solidFill>
                  <a:srgbClr val="C00000"/>
                </a:solidFill>
              </a:rPr>
              <a:t> &lt;=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u,t</a:t>
            </a:r>
            <a:r>
              <a:rPr lang="en-US" dirty="0">
                <a:solidFill>
                  <a:srgbClr val="C00000"/>
                </a:solidFill>
              </a:rPr>
              <a:t>) always hold.</a:t>
            </a: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6F167D4B-CF04-4BA6-B0C2-784A6A6164EA}"/>
              </a:ext>
            </a:extLst>
          </p:cNvPr>
          <p:cNvSpPr/>
          <p:nvPr/>
        </p:nvSpPr>
        <p:spPr>
          <a:xfrm>
            <a:off x="2264799" y="182285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/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C88760-001C-4A50-9752-03A25A2680D2}"/>
              </a:ext>
            </a:extLst>
          </p:cNvPr>
          <p:cNvSpPr txBox="1"/>
          <p:nvPr/>
        </p:nvSpPr>
        <p:spPr>
          <a:xfrm>
            <a:off x="628650" y="5381522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Time complexity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FC017-86EB-4157-8483-F1396AB8F7DF}"/>
              </a:ext>
            </a:extLst>
          </p:cNvPr>
          <p:cNvSpPr txBox="1"/>
          <p:nvPr/>
        </p:nvSpPr>
        <p:spPr>
          <a:xfrm>
            <a:off x="628650" y="5750854"/>
            <a:ext cx="689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complicated as a node may be added to the queue multiple times.</a:t>
            </a:r>
          </a:p>
        </p:txBody>
      </p:sp>
      <p:sp>
        <p:nvSpPr>
          <p:cNvPr id="15" name="矩形: 圆角 4">
            <a:extLst>
              <a:ext uri="{FF2B5EF4-FFF2-40B4-BE49-F238E27FC236}">
                <a16:creationId xmlns:a16="http://schemas.microsoft.com/office/drawing/2014/main" id="{F377559D-F040-4E35-BDDF-789801BB02E1}"/>
              </a:ext>
            </a:extLst>
          </p:cNvPr>
          <p:cNvSpPr/>
          <p:nvPr/>
        </p:nvSpPr>
        <p:spPr>
          <a:xfrm>
            <a:off x="1319919" y="3927160"/>
            <a:ext cx="17738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/>
      <p:bldP spid="14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2A32-D3AF-46A0-B548-4CBBB23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531AD-1593-46BE-9E30-047A1682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4862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[DPV] Ch.4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(More intuitive presentation.)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GB" sz="2000" dirty="0"/>
              <a:t>[CLRS] Ch.24 (excluding 24.4)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(Formal and rigorous.)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2000" dirty="0"/>
              <a:t>Optional reading: [Erickson v1] Ch.8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Optional reading on pathfinding and the A</a:t>
            </a:r>
            <a:r>
              <a:rPr lang="en-US" sz="2000" baseline="30000" dirty="0"/>
              <a:t>*</a:t>
            </a:r>
            <a:r>
              <a:rPr lang="en-US" sz="2000" dirty="0"/>
              <a:t> algorithm:</a:t>
            </a:r>
            <a:endParaRPr lang="en-GB" sz="32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Webpage: </a:t>
            </a:r>
            <a:r>
              <a:rPr lang="en-US" sz="1600" dirty="0">
                <a:hlinkClick r:id="rId2"/>
              </a:rPr>
              <a:t>https://www.redblobgames.com/pathfinding/a-star/introduction.html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Wikipedia: </a:t>
            </a: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More webpage: </a:t>
            </a:r>
            <a:r>
              <a:rPr lang="en-US" sz="1600" dirty="0">
                <a:hlinkClick r:id="rId4"/>
              </a:rPr>
              <a:t>http://theory.stanford.edu/~amitp/GameProgramming/</a:t>
            </a:r>
            <a:endParaRPr lang="en-US" sz="1800" dirty="0"/>
          </a:p>
        </p:txBody>
      </p:sp>
      <p:pic>
        <p:nvPicPr>
          <p:cNvPr id="7" name="Picture 12" descr="https://img3.doubanio.com/view/subject/l/public/s4242595.jpg">
            <a:extLst>
              <a:ext uri="{FF2B5EF4-FFF2-40B4-BE49-F238E27FC236}">
                <a16:creationId xmlns:a16="http://schemas.microsoft.com/office/drawing/2014/main" id="{BA3143A6-27DE-4CBA-A7A3-8FF8413B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6" y="4420567"/>
            <a:ext cx="1603536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B201A7-25BD-450C-8C46-D8644545B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602" y="4420567"/>
            <a:ext cx="1400748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2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unit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How to solve SSSP in an unit weight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That is, a graph in which each edge is of weight one.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“traverse by layer” in an unweighted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Visit all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nods before visiting any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Simple, just use BFS!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  <a:blipFill>
                <a:blip r:embed="rId2"/>
                <a:stretch>
                  <a:fillRect l="-1005" t="-4204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9B762C7A-FF33-4F29-925F-7E8437D7CF57}"/>
              </a:ext>
            </a:extLst>
          </p:cNvPr>
          <p:cNvSpPr/>
          <p:nvPr/>
        </p:nvSpPr>
        <p:spPr>
          <a:xfrm>
            <a:off x="109399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CE55D0-35BD-474D-BC7F-16B7DBE6084B}"/>
              </a:ext>
            </a:extLst>
          </p:cNvPr>
          <p:cNvSpPr/>
          <p:nvPr/>
        </p:nvSpPr>
        <p:spPr>
          <a:xfrm>
            <a:off x="109399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54FEB3-1609-4038-9C69-9507B9AED753}"/>
              </a:ext>
            </a:extLst>
          </p:cNvPr>
          <p:cNvSpPr/>
          <p:nvPr/>
        </p:nvSpPr>
        <p:spPr>
          <a:xfrm>
            <a:off x="2258428" y="4089734"/>
            <a:ext cx="363682" cy="3636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E29741-FF56-4223-A51A-A07713B19D9D}"/>
              </a:ext>
            </a:extLst>
          </p:cNvPr>
          <p:cNvSpPr/>
          <p:nvPr/>
        </p:nvSpPr>
        <p:spPr>
          <a:xfrm>
            <a:off x="2258428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E4F6B3-495A-455F-8D7A-2C23551CD09A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1457675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97E33-9701-4D0B-A50A-10C21EC0BD36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2440269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FFEDDA-482C-4A57-9830-A01D468C55F5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127583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92BA099-719C-48EA-8172-E11BBF157BE5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1404415" y="4400156"/>
            <a:ext cx="907273" cy="8243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A19C66F6-865C-4EF5-AFBC-C6F205ACA89A}"/>
              </a:ext>
            </a:extLst>
          </p:cNvPr>
          <p:cNvSpPr/>
          <p:nvPr/>
        </p:nvSpPr>
        <p:spPr>
          <a:xfrm>
            <a:off x="342286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84AFF3A-7034-4D71-8569-89C3B3CE76BC}"/>
              </a:ext>
            </a:extLst>
          </p:cNvPr>
          <p:cNvSpPr/>
          <p:nvPr/>
        </p:nvSpPr>
        <p:spPr>
          <a:xfrm>
            <a:off x="342286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C300A3B-D3D3-4513-88C9-77EE368F9C8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622110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293EFCB-DDCE-45BA-A8E8-C34675472FD7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>
            <a:off x="360470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DE11DD3-3139-4587-AF2D-D43ED08DB9B4}"/>
              </a:ext>
            </a:extLst>
          </p:cNvPr>
          <p:cNvCxnSpPr>
            <a:cxnSpLocks/>
            <a:stCxn id="25" idx="2"/>
            <a:endCxn id="12" idx="6"/>
          </p:cNvCxnSpPr>
          <p:nvPr/>
        </p:nvCxnSpPr>
        <p:spPr>
          <a:xfrm flipH="1">
            <a:off x="2622110" y="5353062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1E650F-CBC4-4B00-BEBB-C11091CA1FF1}"/>
              </a:ext>
            </a:extLst>
          </p:cNvPr>
          <p:cNvSpPr txBox="1"/>
          <p:nvPr/>
        </p:nvSpPr>
        <p:spPr>
          <a:xfrm>
            <a:off x="1047750" y="46478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2702A1-7FAC-43A0-8B2C-D00594005094}"/>
              </a:ext>
            </a:extLst>
          </p:cNvPr>
          <p:cNvSpPr txBox="1"/>
          <p:nvPr/>
        </p:nvSpPr>
        <p:spPr>
          <a:xfrm>
            <a:off x="1569189" y="463823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A13AE-8FE9-415A-AA02-43DDBC47205E}"/>
              </a:ext>
            </a:extLst>
          </p:cNvPr>
          <p:cNvSpPr txBox="1"/>
          <p:nvPr/>
        </p:nvSpPr>
        <p:spPr>
          <a:xfrm>
            <a:off x="2206066" y="46534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B928A-D98B-4533-8808-86ADEBE35D1C}"/>
              </a:ext>
            </a:extLst>
          </p:cNvPr>
          <p:cNvSpPr txBox="1"/>
          <p:nvPr/>
        </p:nvSpPr>
        <p:spPr>
          <a:xfrm>
            <a:off x="3331709" y="46556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D1DDBB-D534-4AE9-B6DD-97F74A793DB6}"/>
              </a:ext>
            </a:extLst>
          </p:cNvPr>
          <p:cNvSpPr txBox="1"/>
          <p:nvPr/>
        </p:nvSpPr>
        <p:spPr>
          <a:xfrm>
            <a:off x="1710456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BDD55B-A057-4B41-AACE-D7B1B6468D51}"/>
              </a:ext>
            </a:extLst>
          </p:cNvPr>
          <p:cNvSpPr txBox="1"/>
          <p:nvPr/>
        </p:nvSpPr>
        <p:spPr>
          <a:xfrm>
            <a:off x="2878055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8ADFBF8-688A-454E-80CF-5D62692F7C9B}"/>
              </a:ext>
            </a:extLst>
          </p:cNvPr>
          <p:cNvSpPr txBox="1"/>
          <p:nvPr/>
        </p:nvSpPr>
        <p:spPr>
          <a:xfrm>
            <a:off x="2878055" y="50759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7EDA800-9C0B-4658-9A7C-A7D80E9C4EB4}"/>
              </a:ext>
            </a:extLst>
          </p:cNvPr>
          <p:cNvGrpSpPr/>
          <p:nvPr/>
        </p:nvGrpSpPr>
        <p:grpSpPr>
          <a:xfrm>
            <a:off x="5175614" y="4089734"/>
            <a:ext cx="2692552" cy="1445169"/>
            <a:chOff x="5175614" y="4089734"/>
            <a:chExt cx="2692552" cy="144516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42685E8-C616-47F6-A319-6B98907454B1}"/>
                </a:ext>
              </a:extLst>
            </p:cNvPr>
            <p:cNvSpPr/>
            <p:nvPr/>
          </p:nvSpPr>
          <p:spPr>
            <a:xfrm>
              <a:off x="517561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5F414B2-46A4-4514-A613-72753C97657B}"/>
                </a:ext>
              </a:extLst>
            </p:cNvPr>
            <p:cNvSpPr/>
            <p:nvPr/>
          </p:nvSpPr>
          <p:spPr>
            <a:xfrm>
              <a:off x="517561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760647E-194D-419B-9DFB-2CAFB8D2CE04}"/>
                </a:ext>
              </a:extLst>
            </p:cNvPr>
            <p:cNvSpPr/>
            <p:nvPr/>
          </p:nvSpPr>
          <p:spPr>
            <a:xfrm>
              <a:off x="6340049" y="4089734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5250868-408E-44D1-B926-5C01DCB1DD47}"/>
                </a:ext>
              </a:extLst>
            </p:cNvPr>
            <p:cNvSpPr/>
            <p:nvPr/>
          </p:nvSpPr>
          <p:spPr>
            <a:xfrm>
              <a:off x="6340049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A41EAF3-EF89-48FD-864B-5FFAFC3ACF6A}"/>
                </a:ext>
              </a:extLst>
            </p:cNvPr>
            <p:cNvCxnSpPr>
              <a:cxnSpLocks/>
              <a:stCxn id="51" idx="2"/>
              <a:endCxn id="49" idx="6"/>
            </p:cNvCxnSpPr>
            <p:nvPr/>
          </p:nvCxnSpPr>
          <p:spPr>
            <a:xfrm flipH="1">
              <a:off x="5539296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BD80A6E5-8034-413A-A878-82D6D431DC8F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6521890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A351D390-4974-4F27-BA85-C9789FE549F9}"/>
                </a:ext>
              </a:extLst>
            </p:cNvPr>
            <p:cNvCxnSpPr>
              <a:cxnSpLocks/>
              <a:stCxn id="49" idx="4"/>
              <a:endCxn id="50" idx="0"/>
            </p:cNvCxnSpPr>
            <p:nvPr/>
          </p:nvCxnSpPr>
          <p:spPr>
            <a:xfrm>
              <a:off x="535745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BB12E79-B606-482B-A107-2107F8A7CA80}"/>
                </a:ext>
              </a:extLst>
            </p:cNvPr>
            <p:cNvCxnSpPr>
              <a:cxnSpLocks/>
              <a:stCxn id="51" idx="3"/>
              <a:endCxn id="50" idx="7"/>
            </p:cNvCxnSpPr>
            <p:nvPr/>
          </p:nvCxnSpPr>
          <p:spPr>
            <a:xfrm flipH="1">
              <a:off x="5486036" y="4400156"/>
              <a:ext cx="907273" cy="8243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A9355D4-C03F-4554-B5ED-1A9C6DA60A22}"/>
                </a:ext>
              </a:extLst>
            </p:cNvPr>
            <p:cNvSpPr/>
            <p:nvPr/>
          </p:nvSpPr>
          <p:spPr>
            <a:xfrm>
              <a:off x="750448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50CA1CB-05F8-4CDD-8298-04E619CF0C6B}"/>
                </a:ext>
              </a:extLst>
            </p:cNvPr>
            <p:cNvSpPr/>
            <p:nvPr/>
          </p:nvSpPr>
          <p:spPr>
            <a:xfrm>
              <a:off x="750448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2391D490-8A39-4883-8A37-B81EEEC82C92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6703731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4E2E32C-C291-47A2-9C1E-14D8BB493B20}"/>
                </a:ext>
              </a:extLst>
            </p:cNvPr>
            <p:cNvCxnSpPr>
              <a:cxnSpLocks/>
              <a:stCxn id="57" idx="4"/>
              <a:endCxn id="58" idx="0"/>
            </p:cNvCxnSpPr>
            <p:nvPr/>
          </p:nvCxnSpPr>
          <p:spPr>
            <a:xfrm>
              <a:off x="768632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35692AC-C6C7-4D6A-9224-52ED4DF04229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6703731" y="5353062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9AB6A95-787C-46C3-BD4F-1D1C13FD83D1}"/>
              </a:ext>
            </a:extLst>
          </p:cNvPr>
          <p:cNvGrpSpPr/>
          <p:nvPr/>
        </p:nvGrpSpPr>
        <p:grpSpPr>
          <a:xfrm>
            <a:off x="5320943" y="4166589"/>
            <a:ext cx="2356229" cy="1851463"/>
            <a:chOff x="5320943" y="4166589"/>
            <a:chExt cx="2356229" cy="185146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AF4E526-AE5E-4D5E-98E5-610D3A0F6157}"/>
                </a:ext>
              </a:extLst>
            </p:cNvPr>
            <p:cNvGrpSpPr/>
            <p:nvPr/>
          </p:nvGrpSpPr>
          <p:grpSpPr>
            <a:xfrm>
              <a:off x="5320943" y="4166589"/>
              <a:ext cx="2356229" cy="1206753"/>
              <a:chOff x="6235343" y="4238595"/>
              <a:chExt cx="2356229" cy="1206753"/>
            </a:xfrm>
          </p:grpSpPr>
          <p:cxnSp>
            <p:nvCxnSpPr>
              <p:cNvPr id="74" name="连接符: 曲线 73">
                <a:extLst>
                  <a:ext uri="{FF2B5EF4-FFF2-40B4-BE49-F238E27FC236}">
                    <a16:creationId xmlns:a16="http://schemas.microsoft.com/office/drawing/2014/main" id="{FD69183D-812E-4081-BFC8-C4F9203C9D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20787" y="4274563"/>
                <a:ext cx="12700" cy="2328870"/>
              </a:xfrm>
              <a:prstGeom prst="curvedConnector3">
                <a:avLst>
                  <a:gd name="adj1" fmla="val 5645449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88E29A1C-6CCE-4849-9326-ACB5123DDB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393428" y="3080510"/>
                <a:ext cx="12700" cy="2328870"/>
              </a:xfrm>
              <a:prstGeom prst="curvedConnector3">
                <a:avLst>
                  <a:gd name="adj1" fmla="val -9327276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箭头: 右 88">
              <a:extLst>
                <a:ext uri="{FF2B5EF4-FFF2-40B4-BE49-F238E27FC236}">
                  <a16:creationId xmlns:a16="http://schemas.microsoft.com/office/drawing/2014/main" id="{555B2165-2D96-4BC9-87C8-7E0277BCA88E}"/>
                </a:ext>
              </a:extLst>
            </p:cNvPr>
            <p:cNvSpPr/>
            <p:nvPr/>
          </p:nvSpPr>
          <p:spPr>
            <a:xfrm rot="5400000">
              <a:off x="6228161" y="5596002"/>
              <a:ext cx="587458" cy="256642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DC76F11-99DD-4864-B50E-4C7BB6BDCF35}"/>
              </a:ext>
            </a:extLst>
          </p:cNvPr>
          <p:cNvGrpSpPr/>
          <p:nvPr/>
        </p:nvGrpSpPr>
        <p:grpSpPr>
          <a:xfrm>
            <a:off x="805131" y="3914350"/>
            <a:ext cx="3270276" cy="1929980"/>
            <a:chOff x="805131" y="3914350"/>
            <a:chExt cx="3270276" cy="192998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0BE625C-7EB7-497C-91D0-BEBD54EAF907}"/>
                </a:ext>
              </a:extLst>
            </p:cNvPr>
            <p:cNvSpPr txBox="1"/>
            <p:nvPr/>
          </p:nvSpPr>
          <p:spPr>
            <a:xfrm>
              <a:off x="810986" y="39143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F45AADD-B98B-4381-B70E-2E3EDF3452FE}"/>
                </a:ext>
              </a:extLst>
            </p:cNvPr>
            <p:cNvSpPr txBox="1"/>
            <p:nvPr/>
          </p:nvSpPr>
          <p:spPr>
            <a:xfrm>
              <a:off x="3786545" y="39343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7472384-B415-4BA4-A011-7C84B6149C1D}"/>
                </a:ext>
              </a:extLst>
            </p:cNvPr>
            <p:cNvSpPr txBox="1"/>
            <p:nvPr/>
          </p:nvSpPr>
          <p:spPr>
            <a:xfrm>
              <a:off x="2295036" y="55057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20D098FF-6015-48D7-A9DF-9B0A87BB088B}"/>
                </a:ext>
              </a:extLst>
            </p:cNvPr>
            <p:cNvSpPr txBox="1"/>
            <p:nvPr/>
          </p:nvSpPr>
          <p:spPr>
            <a:xfrm>
              <a:off x="805131" y="543059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5CFA79-E3B1-453B-9E7D-E717C418EFEB}"/>
                </a:ext>
              </a:extLst>
            </p:cNvPr>
            <p:cNvSpPr txBox="1"/>
            <p:nvPr/>
          </p:nvSpPr>
          <p:spPr>
            <a:xfrm>
              <a:off x="3786545" y="534852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9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74FF9-5DAE-47C7-9901-1CF764B61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244214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Solve SSSP in a graph with </a:t>
            </a:r>
            <a:r>
              <a:rPr lang="en-US" sz="2400" i="1" u="sng" dirty="0">
                <a:solidFill>
                  <a:schemeClr val="accent2">
                    <a:lumMod val="75000"/>
                  </a:schemeClr>
                </a:solidFill>
              </a:rPr>
              <a:t>arbitrary positive weights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Extension of unit graph SSSP algorithm</a:t>
            </a:r>
            <a:r>
              <a:rPr lang="en-US" sz="2400" dirty="0"/>
              <a:t>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Add dummy nodes on edges so graph becomes unit weight graph.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Run BFS on the resulting graph.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Problem with this approach?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Too slow when edge weights differs a lot!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708E25-01AE-4286-8A21-743D6CECB191}"/>
              </a:ext>
            </a:extLst>
          </p:cNvPr>
          <p:cNvGrpSpPr/>
          <p:nvPr/>
        </p:nvGrpSpPr>
        <p:grpSpPr>
          <a:xfrm>
            <a:off x="628650" y="4567528"/>
            <a:ext cx="3083152" cy="1401993"/>
            <a:chOff x="938783" y="4368300"/>
            <a:chExt cx="3083152" cy="1401993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E3D3ACC-D50B-437F-8D1E-BA5EF4B5F390}"/>
                </a:ext>
              </a:extLst>
            </p:cNvPr>
            <p:cNvSpPr/>
            <p:nvPr/>
          </p:nvSpPr>
          <p:spPr>
            <a:xfrm>
              <a:off x="938783" y="5171221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3573303-1D94-41BE-B7D6-A41BA6700730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1537855" y="5470757"/>
              <a:ext cx="1885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6A6889B-2FA1-4665-8FAE-5AFEB0412F9B}"/>
                </a:ext>
              </a:extLst>
            </p:cNvPr>
            <p:cNvSpPr/>
            <p:nvPr/>
          </p:nvSpPr>
          <p:spPr>
            <a:xfrm>
              <a:off x="2621775" y="4368300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B2C62AA-78BA-400E-90F8-3A468D7758EC}"/>
                </a:ext>
              </a:extLst>
            </p:cNvPr>
            <p:cNvSpPr/>
            <p:nvPr/>
          </p:nvSpPr>
          <p:spPr>
            <a:xfrm>
              <a:off x="3422863" y="5171221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5F692D1-FB64-4137-AE6C-499760E70127}"/>
                </a:ext>
              </a:extLst>
            </p:cNvPr>
            <p:cNvCxnSpPr>
              <a:cxnSpLocks/>
              <a:stCxn id="62" idx="7"/>
              <a:endCxn id="65" idx="2"/>
            </p:cNvCxnSpPr>
            <p:nvPr/>
          </p:nvCxnSpPr>
          <p:spPr>
            <a:xfrm flipV="1">
              <a:off x="1450123" y="4667836"/>
              <a:ext cx="1171652" cy="59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3868698-A8E2-4F04-8526-F5FD7666CB65}"/>
                </a:ext>
              </a:extLst>
            </p:cNvPr>
            <p:cNvCxnSpPr>
              <a:cxnSpLocks/>
              <a:stCxn id="65" idx="5"/>
              <a:endCxn id="66" idx="1"/>
            </p:cNvCxnSpPr>
            <p:nvPr/>
          </p:nvCxnSpPr>
          <p:spPr>
            <a:xfrm>
              <a:off x="3133115" y="4879640"/>
              <a:ext cx="377480" cy="379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D2E2817-02C7-4883-B85C-AB8C00F1DA7B}"/>
                </a:ext>
              </a:extLst>
            </p:cNvPr>
            <p:cNvSpPr txBox="1"/>
            <p:nvPr/>
          </p:nvSpPr>
          <p:spPr>
            <a:xfrm>
              <a:off x="3242118" y="48287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0DB9D32-D14B-4DBF-8A30-8172B9471662}"/>
                </a:ext>
              </a:extLst>
            </p:cNvPr>
            <p:cNvSpPr txBox="1"/>
            <p:nvPr/>
          </p:nvSpPr>
          <p:spPr>
            <a:xfrm>
              <a:off x="1772997" y="466872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50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EFEF132-0379-4123-A35E-9ED0C31B1E98}"/>
                </a:ext>
              </a:extLst>
            </p:cNvPr>
            <p:cNvSpPr txBox="1"/>
            <p:nvPr/>
          </p:nvSpPr>
          <p:spPr>
            <a:xfrm>
              <a:off x="2281341" y="543173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80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4196650" y="4207278"/>
            <a:ext cx="4294027" cy="1762242"/>
            <a:chOff x="4196650" y="4207278"/>
            <a:chExt cx="4294027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7891605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346066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 l="-819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 l="-655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7603308" y="5668611"/>
              <a:ext cx="288297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037824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箭头: 右 162">
            <a:extLst>
              <a:ext uri="{FF2B5EF4-FFF2-40B4-BE49-F238E27FC236}">
                <a16:creationId xmlns:a16="http://schemas.microsoft.com/office/drawing/2014/main" id="{32868607-1C5A-45C6-B31B-6EF4F18C441B}"/>
              </a:ext>
            </a:extLst>
          </p:cNvPr>
          <p:cNvSpPr/>
          <p:nvPr/>
        </p:nvSpPr>
        <p:spPr>
          <a:xfrm>
            <a:off x="3543445" y="4842821"/>
            <a:ext cx="875976" cy="363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Simple BFS extension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Add dummy nodes on edges so graph becomes unit weight graph.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Run BFS on the resulting graph.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algorithm is too slow when edge weights differ a lot!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To save time, bypass the events that process dummy nodes!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  <a:blipFill>
                <a:blip r:embed="rId3"/>
                <a:stretch>
                  <a:fillRect l="-931" t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6FAA8A4-D935-4EC6-B1EE-DA534FCF8B49}"/>
              </a:ext>
            </a:extLst>
          </p:cNvPr>
          <p:cNvGrpSpPr/>
          <p:nvPr/>
        </p:nvGrpSpPr>
        <p:grpSpPr>
          <a:xfrm>
            <a:off x="628650" y="4730631"/>
            <a:ext cx="7862027" cy="1762243"/>
            <a:chOff x="628650" y="4207278"/>
            <a:chExt cx="7862027" cy="176224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7708E25-01AE-4286-8A21-743D6CECB191}"/>
                </a:ext>
              </a:extLst>
            </p:cNvPr>
            <p:cNvGrpSpPr/>
            <p:nvPr/>
          </p:nvGrpSpPr>
          <p:grpSpPr>
            <a:xfrm>
              <a:off x="628650" y="4567528"/>
              <a:ext cx="3083152" cy="1401993"/>
              <a:chOff x="938783" y="4368300"/>
              <a:chExt cx="3083152" cy="1401993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E3D3ACC-D50B-437F-8D1E-BA5EF4B5F390}"/>
                  </a:ext>
                </a:extLst>
              </p:cNvPr>
              <p:cNvSpPr/>
              <p:nvPr/>
            </p:nvSpPr>
            <p:spPr>
              <a:xfrm>
                <a:off x="938783" y="5171221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D3573303-1D94-41BE-B7D6-A41BA6700730}"/>
                  </a:ext>
                </a:extLst>
              </p:cNvPr>
              <p:cNvCxnSpPr>
                <a:cxnSpLocks/>
                <a:stCxn id="62" idx="6"/>
                <a:endCxn id="66" idx="2"/>
              </p:cNvCxnSpPr>
              <p:nvPr/>
            </p:nvCxnSpPr>
            <p:spPr>
              <a:xfrm>
                <a:off x="1537855" y="5470757"/>
                <a:ext cx="18850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6A6889B-2FA1-4665-8FAE-5AFEB0412F9B}"/>
                  </a:ext>
                </a:extLst>
              </p:cNvPr>
              <p:cNvSpPr/>
              <p:nvPr/>
            </p:nvSpPr>
            <p:spPr>
              <a:xfrm>
                <a:off x="2621775" y="4368300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B2C62AA-78BA-400E-90F8-3A468D7758EC}"/>
                  </a:ext>
                </a:extLst>
              </p:cNvPr>
              <p:cNvSpPr/>
              <p:nvPr/>
            </p:nvSpPr>
            <p:spPr>
              <a:xfrm>
                <a:off x="3422863" y="5171221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5F692D1-FB64-4137-AE6C-499760E70127}"/>
                  </a:ext>
                </a:extLst>
              </p:cNvPr>
              <p:cNvCxnSpPr>
                <a:cxnSpLocks/>
                <a:stCxn id="62" idx="7"/>
                <a:endCxn id="65" idx="2"/>
              </p:cNvCxnSpPr>
              <p:nvPr/>
            </p:nvCxnSpPr>
            <p:spPr>
              <a:xfrm flipV="1">
                <a:off x="1450123" y="4667836"/>
                <a:ext cx="1171652" cy="5911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B3868698-A8E2-4F04-8526-F5FD7666CB65}"/>
                  </a:ext>
                </a:extLst>
              </p:cNvPr>
              <p:cNvCxnSpPr>
                <a:cxnSpLocks/>
                <a:stCxn id="65" idx="5"/>
                <a:endCxn id="66" idx="1"/>
              </p:cNvCxnSpPr>
              <p:nvPr/>
            </p:nvCxnSpPr>
            <p:spPr>
              <a:xfrm>
                <a:off x="3133115" y="4879640"/>
                <a:ext cx="377480" cy="379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D2E2817-02C7-4883-B85C-AB8C00F1DA7B}"/>
                  </a:ext>
                </a:extLst>
              </p:cNvPr>
              <p:cNvSpPr txBox="1"/>
              <p:nvPr/>
            </p:nvSpPr>
            <p:spPr>
              <a:xfrm>
                <a:off x="3242118" y="4828758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E0DB9D32-D14B-4DBF-8A30-8172B9471662}"/>
                  </a:ext>
                </a:extLst>
              </p:cNvPr>
              <p:cNvSpPr txBox="1"/>
              <p:nvPr/>
            </p:nvSpPr>
            <p:spPr>
              <a:xfrm>
                <a:off x="1772997" y="4668720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50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EFEF132-0379-4123-A35E-9ED0C31B1E98}"/>
                  </a:ext>
                </a:extLst>
              </p:cNvPr>
              <p:cNvSpPr txBox="1"/>
              <p:nvPr/>
            </p:nvSpPr>
            <p:spPr>
              <a:xfrm>
                <a:off x="2281341" y="543173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80</a:t>
                </a: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7A11CC7-5D85-444A-BE2F-7470951D79C6}"/>
                </a:ext>
              </a:extLst>
            </p:cNvPr>
            <p:cNvGrpSpPr/>
            <p:nvPr/>
          </p:nvGrpSpPr>
          <p:grpSpPr>
            <a:xfrm>
              <a:off x="4196650" y="4207278"/>
              <a:ext cx="4294027" cy="1762242"/>
              <a:chOff x="4196650" y="4207278"/>
              <a:chExt cx="4294027" cy="1762242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9B9BE7C-7245-47DA-819F-80DC2A79C0ED}"/>
                  </a:ext>
                </a:extLst>
              </p:cNvPr>
              <p:cNvSpPr/>
              <p:nvPr/>
            </p:nvSpPr>
            <p:spPr>
              <a:xfrm>
                <a:off x="4196650" y="5370448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A1EF4041-5389-4D1B-AAAB-A104A8243A63}"/>
                  </a:ext>
                </a:extLst>
              </p:cNvPr>
              <p:cNvSpPr/>
              <p:nvPr/>
            </p:nvSpPr>
            <p:spPr>
              <a:xfrm>
                <a:off x="7121931" y="420727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8EC0BB6-DA40-4631-B95E-444654E2DA7B}"/>
                  </a:ext>
                </a:extLst>
              </p:cNvPr>
              <p:cNvSpPr/>
              <p:nvPr/>
            </p:nvSpPr>
            <p:spPr>
              <a:xfrm>
                <a:off x="7891605" y="537044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FA994111-0422-4167-85AA-7EA2030F25CA}"/>
                  </a:ext>
                </a:extLst>
              </p:cNvPr>
              <p:cNvCxnSpPr>
                <a:cxnSpLocks/>
                <a:stCxn id="81" idx="5"/>
                <a:endCxn id="82" idx="1"/>
              </p:cNvCxnSpPr>
              <p:nvPr/>
            </p:nvCxnSpPr>
            <p:spPr>
              <a:xfrm>
                <a:off x="7633271" y="4718618"/>
                <a:ext cx="346066" cy="7395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8E8BCECB-7F76-4994-8E48-6A34B455E7A1}"/>
                  </a:ext>
                </a:extLst>
              </p:cNvPr>
              <p:cNvCxnSpPr>
                <a:cxnSpLocks/>
                <a:stCxn id="79" idx="7"/>
                <a:endCxn id="97" idx="3"/>
              </p:cNvCxnSpPr>
              <p:nvPr/>
            </p:nvCxnSpPr>
            <p:spPr>
              <a:xfrm flipV="1">
                <a:off x="4707990" y="5291203"/>
                <a:ext cx="405276" cy="1669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/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/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/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819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E4F8B6F5-DACE-4108-9E70-C36322D3B049}"/>
                  </a:ext>
                </a:extLst>
              </p:cNvPr>
              <p:cNvCxnSpPr>
                <a:cxnSpLocks/>
                <a:stCxn id="97" idx="6"/>
                <a:endCxn id="99" idx="3"/>
              </p:cNvCxnSpPr>
              <p:nvPr/>
            </p:nvCxnSpPr>
            <p:spPr>
              <a:xfrm flipV="1">
                <a:off x="5423688" y="5034922"/>
                <a:ext cx="352691" cy="1277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4A87A522-710A-48D9-AAFF-697F479E2455}"/>
                  </a:ext>
                </a:extLst>
              </p:cNvPr>
              <p:cNvCxnSpPr>
                <a:cxnSpLocks/>
                <a:stCxn id="99" idx="6"/>
                <a:endCxn id="100" idx="3"/>
              </p:cNvCxnSpPr>
              <p:nvPr/>
            </p:nvCxnSpPr>
            <p:spPr>
              <a:xfrm flipV="1">
                <a:off x="6086801" y="4753090"/>
                <a:ext cx="396371" cy="153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85050710-F632-41A2-9BC3-7CBCC468F9ED}"/>
                  </a:ext>
                </a:extLst>
              </p:cNvPr>
              <p:cNvCxnSpPr>
                <a:cxnSpLocks/>
                <a:stCxn id="100" idx="6"/>
                <a:endCxn id="81" idx="2"/>
              </p:cNvCxnSpPr>
              <p:nvPr/>
            </p:nvCxnSpPr>
            <p:spPr>
              <a:xfrm flipV="1">
                <a:off x="6793594" y="4506814"/>
                <a:ext cx="328337" cy="11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/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/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/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655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171FD63D-1F2E-488D-BD66-57DBAA873930}"/>
                  </a:ext>
                </a:extLst>
              </p:cNvPr>
              <p:cNvCxnSpPr>
                <a:cxnSpLocks/>
                <a:stCxn id="140" idx="6"/>
                <a:endCxn id="82" idx="2"/>
              </p:cNvCxnSpPr>
              <p:nvPr/>
            </p:nvCxnSpPr>
            <p:spPr>
              <a:xfrm>
                <a:off x="7603308" y="5668611"/>
                <a:ext cx="288297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53813D56-B7A5-402B-B171-0E8A0C4B2993}"/>
                  </a:ext>
                </a:extLst>
              </p:cNvPr>
              <p:cNvCxnSpPr>
                <a:cxnSpLocks/>
                <a:stCxn id="79" idx="6"/>
                <a:endCxn id="138" idx="2"/>
              </p:cNvCxnSpPr>
              <p:nvPr/>
            </p:nvCxnSpPr>
            <p:spPr>
              <a:xfrm flipV="1">
                <a:off x="4795722" y="5668611"/>
                <a:ext cx="338103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F071893-D781-43F6-B82B-FA91196D43C3}"/>
                  </a:ext>
                </a:extLst>
              </p:cNvPr>
              <p:cNvCxnSpPr>
                <a:cxnSpLocks/>
                <a:stCxn id="138" idx="6"/>
                <a:endCxn id="139" idx="2"/>
              </p:cNvCxnSpPr>
              <p:nvPr/>
            </p:nvCxnSpPr>
            <p:spPr>
              <a:xfrm flipV="1">
                <a:off x="5497507" y="5665125"/>
                <a:ext cx="340613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45006365-5264-46B6-BC62-FB7948EC62FF}"/>
                  </a:ext>
                </a:extLst>
              </p:cNvPr>
              <p:cNvCxnSpPr>
                <a:cxnSpLocks/>
                <a:stCxn id="139" idx="6"/>
                <a:endCxn id="140" idx="2"/>
              </p:cNvCxnSpPr>
              <p:nvPr/>
            </p:nvCxnSpPr>
            <p:spPr>
              <a:xfrm>
                <a:off x="6201802" y="5665125"/>
                <a:ext cx="1037824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箭头: 右 162">
              <a:extLst>
                <a:ext uri="{FF2B5EF4-FFF2-40B4-BE49-F238E27FC236}">
                  <a16:creationId xmlns:a16="http://schemas.microsoft.com/office/drawing/2014/main" id="{32868607-1C5A-45C6-B31B-6EF4F18C441B}"/>
                </a:ext>
              </a:extLst>
            </p:cNvPr>
            <p:cNvSpPr/>
            <p:nvPr/>
          </p:nvSpPr>
          <p:spPr>
            <a:xfrm>
              <a:off x="3543445" y="4842821"/>
              <a:ext cx="875976" cy="36368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6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</a:t>
            </a:r>
            <a:br>
              <a:rPr lang="en-US" dirty="0"/>
            </a:br>
            <a:r>
              <a:rPr lang="en-US" dirty="0"/>
              <a:t>Extension of the BFS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This process is just mimicking the BFS process!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an estimate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, with equality holds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goes off.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  <a:blipFill>
                <a:blip r:embed="rId3"/>
                <a:stretch>
                  <a:fillRect l="-931" t="-3341" b="-4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1604104" y="4540400"/>
            <a:ext cx="5117443" cy="1762242"/>
            <a:chOff x="4196650" y="4207278"/>
            <a:chExt cx="5117443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8715021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1169482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 l="-6452" r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blipFill>
                  <a:blip r:embed="rId9"/>
                  <a:stretch>
                    <a:fillRect l="-4839" r="-967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8316073" y="5668611"/>
              <a:ext cx="398948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750589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24F1AF-E45F-4B24-AE5A-12A1653700E1}"/>
              </a:ext>
            </a:extLst>
          </p:cNvPr>
          <p:cNvGrpSpPr/>
          <p:nvPr/>
        </p:nvGrpSpPr>
        <p:grpSpPr>
          <a:xfrm>
            <a:off x="1604104" y="5266757"/>
            <a:ext cx="581466" cy="369332"/>
            <a:chOff x="4196650" y="5456988"/>
            <a:chExt cx="581466" cy="3693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B2046E-2CA6-4089-A547-F3BEC73A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650" y="5459813"/>
              <a:ext cx="280907" cy="36368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9D126F-A48B-4C02-8758-98552968955D}"/>
                </a:ext>
              </a:extLst>
            </p:cNvPr>
            <p:cNvSpPr txBox="1"/>
            <p:nvPr/>
          </p:nvSpPr>
          <p:spPr>
            <a:xfrm>
              <a:off x="4476430" y="54569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C9AF9C6B-D31B-411C-9150-E91DA8C87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57" y="4281294"/>
            <a:ext cx="280907" cy="36368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CED8D3A-2F0F-4AA3-897D-0E3587954CFF}"/>
              </a:ext>
            </a:extLst>
          </p:cNvPr>
          <p:cNvSpPr txBox="1"/>
          <p:nvPr/>
        </p:nvSpPr>
        <p:spPr>
          <a:xfrm>
            <a:off x="5408237" y="42784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50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FB4A8DB-E099-4281-ACA8-2D27E1D2C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2" y="5311078"/>
            <a:ext cx="280907" cy="36368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E72490F-81C5-4D37-8ED3-EFEA361AD8BA}"/>
              </a:ext>
            </a:extLst>
          </p:cNvPr>
          <p:cNvSpPr txBox="1"/>
          <p:nvPr/>
        </p:nvSpPr>
        <p:spPr>
          <a:xfrm>
            <a:off x="6855362" y="53082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751E3A-45AB-436C-85C9-B579D5F8D9F6}"/>
              </a:ext>
            </a:extLst>
          </p:cNvPr>
          <p:cNvGrpSpPr/>
          <p:nvPr/>
        </p:nvGrpSpPr>
        <p:grpSpPr>
          <a:xfrm>
            <a:off x="2102930" y="4819251"/>
            <a:ext cx="624772" cy="1673623"/>
            <a:chOff x="2923812" y="4656191"/>
            <a:chExt cx="624772" cy="1673623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886DADA-75F9-4550-BE79-831B5624FA64}"/>
                </a:ext>
              </a:extLst>
            </p:cNvPr>
            <p:cNvSpPr/>
            <p:nvPr/>
          </p:nvSpPr>
          <p:spPr>
            <a:xfrm>
              <a:off x="3074655" y="4999777"/>
              <a:ext cx="473929" cy="1330037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7A3519A-FB4E-4520-9D64-52D35A03B4C6}"/>
                </a:ext>
              </a:extLst>
            </p:cNvPr>
            <p:cNvSpPr txBox="1"/>
            <p:nvPr/>
          </p:nvSpPr>
          <p:spPr>
            <a:xfrm>
              <a:off x="2923812" y="46561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7258D4-1455-48F2-BF16-FF21471E4B5D}"/>
              </a:ext>
            </a:extLst>
          </p:cNvPr>
          <p:cNvGrpSpPr/>
          <p:nvPr/>
        </p:nvGrpSpPr>
        <p:grpSpPr>
          <a:xfrm>
            <a:off x="2811850" y="4525575"/>
            <a:ext cx="619003" cy="1967299"/>
            <a:chOff x="3632732" y="4362515"/>
            <a:chExt cx="619003" cy="1967299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7CEE07B1-71F7-4D89-8284-8C9FF5CF1726}"/>
                </a:ext>
              </a:extLst>
            </p:cNvPr>
            <p:cNvSpPr/>
            <p:nvPr/>
          </p:nvSpPr>
          <p:spPr>
            <a:xfrm>
              <a:off x="3777806" y="4686991"/>
              <a:ext cx="473929" cy="1642823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0D31B4-CAD1-4839-BBD2-081967DADF98}"/>
                </a:ext>
              </a:extLst>
            </p:cNvPr>
            <p:cNvSpPr txBox="1"/>
            <p:nvPr/>
          </p:nvSpPr>
          <p:spPr>
            <a:xfrm>
              <a:off x="3632732" y="43625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98AD1DF-2C16-42D4-BE31-EF1A685726C2}"/>
              </a:ext>
            </a:extLst>
          </p:cNvPr>
          <p:cNvGrpSpPr/>
          <p:nvPr/>
        </p:nvGrpSpPr>
        <p:grpSpPr>
          <a:xfrm>
            <a:off x="3554151" y="4315538"/>
            <a:ext cx="624772" cy="2173850"/>
            <a:chOff x="4375033" y="4152478"/>
            <a:chExt cx="624772" cy="217385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4E3C27F-9F51-4E82-A143-1B28C7F4D371}"/>
                </a:ext>
              </a:extLst>
            </p:cNvPr>
            <p:cNvSpPr/>
            <p:nvPr/>
          </p:nvSpPr>
          <p:spPr>
            <a:xfrm>
              <a:off x="4525876" y="4480174"/>
              <a:ext cx="473929" cy="1846154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8AF8FBF-90E1-42CD-86C6-94E63A6ED560}"/>
                </a:ext>
              </a:extLst>
            </p:cNvPr>
            <p:cNvSpPr txBox="1"/>
            <p:nvPr/>
          </p:nvSpPr>
          <p:spPr>
            <a:xfrm>
              <a:off x="4375033" y="41524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49</a:t>
              </a:r>
            </a:p>
          </p:txBody>
        </p:sp>
      </p:grp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EAA8A45-335D-4E1E-99F5-20C173CE539B}"/>
              </a:ext>
            </a:extLst>
          </p:cNvPr>
          <p:cNvSpPr/>
          <p:nvPr/>
        </p:nvSpPr>
        <p:spPr>
          <a:xfrm>
            <a:off x="4490832" y="4315538"/>
            <a:ext cx="473929" cy="2173850"/>
          </a:xfrm>
          <a:custGeom>
            <a:avLst/>
            <a:gdLst>
              <a:gd name="connsiteX0" fmla="*/ 0 w 473929"/>
              <a:gd name="connsiteY0" fmla="*/ 0 h 1330037"/>
              <a:gd name="connsiteX1" fmla="*/ 467591 w 473929"/>
              <a:gd name="connsiteY1" fmla="*/ 571500 h 1330037"/>
              <a:gd name="connsiteX2" fmla="*/ 259773 w 473929"/>
              <a:gd name="connsiteY2" fmla="*/ 1330037 h 133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29" h="1330037">
                <a:moveTo>
                  <a:pt x="0" y="0"/>
                </a:moveTo>
                <a:cubicBezTo>
                  <a:pt x="212148" y="174913"/>
                  <a:pt x="424296" y="349827"/>
                  <a:pt x="467591" y="571500"/>
                </a:cubicBezTo>
                <a:cubicBezTo>
                  <a:pt x="510886" y="793173"/>
                  <a:pt x="320387" y="1193223"/>
                  <a:pt x="259773" y="1330037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3DCA901-A724-4E4D-B00A-F8B614BBE87C}"/>
              </a:ext>
            </a:extLst>
          </p:cNvPr>
          <p:cNvSpPr txBox="1"/>
          <p:nvPr/>
        </p:nvSpPr>
        <p:spPr>
          <a:xfrm>
            <a:off x="6873253" y="53199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7419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6" grpId="0"/>
      <p:bldP spid="46" grpId="1"/>
      <p:bldP spid="69" grpId="0" animBg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How to implement the “alarm clock”?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Use priority queue (such as binary heap).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  <a:blipFill>
                <a:blip r:embed="rId3"/>
                <a:stretch>
                  <a:fillRect l="-931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628650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31E1AC-BE3E-4459-B8B8-3B70B3F60586}"/>
              </a:ext>
            </a:extLst>
          </p:cNvPr>
          <p:cNvGrpSpPr/>
          <p:nvPr/>
        </p:nvGrpSpPr>
        <p:grpSpPr>
          <a:xfrm>
            <a:off x="5841461" y="3782559"/>
            <a:ext cx="2739660" cy="2710315"/>
            <a:chOff x="5912561" y="3429001"/>
            <a:chExt cx="2739660" cy="27103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B844925-44D9-4B17-B6AF-3A39B6AE4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886" y="3429001"/>
              <a:ext cx="1527464" cy="20366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C86F2B0-B6E6-4987-A68E-5A4ABCCEF26C}"/>
                </a:ext>
              </a:extLst>
            </p:cNvPr>
            <p:cNvSpPr txBox="1"/>
            <p:nvPr/>
          </p:nvSpPr>
          <p:spPr>
            <a:xfrm>
              <a:off x="5912561" y="5585318"/>
              <a:ext cx="27396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Edsger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W. Dijkstra (1930-2002)</a:t>
              </a:r>
            </a:p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ACM Turing Award Recipient</a:t>
              </a:r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0B4115-5CDB-4595-91B5-85A79B2AD511}"/>
              </a:ext>
            </a:extLst>
          </p:cNvPr>
          <p:cNvSpPr/>
          <p:nvPr/>
        </p:nvSpPr>
        <p:spPr>
          <a:xfrm>
            <a:off x="2389909" y="4189621"/>
            <a:ext cx="10390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E377B-7AEB-4F42-A20A-EB77B7087075}"/>
              </a:ext>
            </a:extLst>
          </p:cNvPr>
          <p:cNvSpPr txBox="1"/>
          <p:nvPr/>
        </p:nvSpPr>
        <p:spPr>
          <a:xfrm>
            <a:off x="3351901" y="3591942"/>
            <a:ext cx="1926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Shortest-path Tree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(Similar to BFS tree.)</a:t>
            </a:r>
          </a:p>
        </p:txBody>
      </p:sp>
    </p:spTree>
    <p:extLst>
      <p:ext uri="{BB962C8B-B14F-4D97-AF65-F5344CB8AC3E}">
        <p14:creationId xmlns:p14="http://schemas.microsoft.com/office/powerpoint/2010/main" val="15783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animBg="1"/>
      <p:bldP spid="4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Correctness of Dijkstra’s algorithm?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Similar to the correctness proof of BFS.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Efficiency of Dijkstra’s algorithm?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when using a binary heap.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>
                <a:blip r:embed="rId3"/>
                <a:stretch>
                  <a:fillRect l="-850" t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2247034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1A12-3E05-4A54-BC65-E22322E10E5A}"/>
              </a:ext>
            </a:extLst>
          </p:cNvPr>
          <p:cNvSpPr/>
          <p:nvPr/>
        </p:nvSpPr>
        <p:spPr>
          <a:xfrm>
            <a:off x="2504209" y="4179230"/>
            <a:ext cx="3117273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/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blipFill>
                <a:blip r:embed="rId4"/>
                <a:stretch>
                  <a:fillRect t="-9836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097E6C-871F-45FB-9666-0329A2829D52}"/>
              </a:ext>
            </a:extLst>
          </p:cNvPr>
          <p:cNvSpPr/>
          <p:nvPr/>
        </p:nvSpPr>
        <p:spPr>
          <a:xfrm>
            <a:off x="2504210" y="5063907"/>
            <a:ext cx="2389958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/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blipFill>
                <a:blip r:embed="rId5"/>
                <a:stretch>
                  <a:fillRect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C5B711-2EC6-41CB-ADA1-61A6D8AA849F}"/>
              </a:ext>
            </a:extLst>
          </p:cNvPr>
          <p:cNvSpPr/>
          <p:nvPr/>
        </p:nvSpPr>
        <p:spPr>
          <a:xfrm>
            <a:off x="2791692" y="5555692"/>
            <a:ext cx="3588326" cy="868920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/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blipFill>
                <a:blip r:embed="rId6"/>
                <a:stretch>
                  <a:fillRect t="-10000" r="-27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0B5696-70F8-4DA1-9137-56EB68FA2F66}"/>
              </a:ext>
            </a:extLst>
          </p:cNvPr>
          <p:cNvSpPr/>
          <p:nvPr/>
        </p:nvSpPr>
        <p:spPr>
          <a:xfrm>
            <a:off x="2271843" y="4643461"/>
            <a:ext cx="4523550" cy="259914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/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blipFill>
                <a:blip r:embed="rId7"/>
                <a:stretch>
                  <a:fillRect t="-8197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9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4770</Words>
  <Application>Microsoft Office PowerPoint</Application>
  <PresentationFormat>全屏显示(4:3)</PresentationFormat>
  <Paragraphs>560</Paragraphs>
  <Slides>33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Calibri Light</vt:lpstr>
      <vt:lpstr>Algerian</vt:lpstr>
      <vt:lpstr>Arial</vt:lpstr>
      <vt:lpstr>Calibri</vt:lpstr>
      <vt:lpstr>Cambria Math</vt:lpstr>
      <vt:lpstr>Courier New</vt:lpstr>
      <vt:lpstr>Office 主题​​</vt:lpstr>
      <vt:lpstr>Single-Source Shortest Path</vt:lpstr>
      <vt:lpstr>The Shortest Path Problem</vt:lpstr>
      <vt:lpstr>Single-Source Shortest Path (SSSP)</vt:lpstr>
      <vt:lpstr>SSSP in unit weight graphs</vt:lpstr>
      <vt:lpstr>SSSP in positive weight graphs</vt:lpstr>
      <vt:lpstr>SSSP in positive weight graphs</vt:lpstr>
      <vt:lpstr>SSSP in positive weight graphs Extension of the BFS algorithm</vt:lpstr>
      <vt:lpstr>SSSP in positive weight graphs via extension of BFS Dijkstra's algorithm</vt:lpstr>
      <vt:lpstr>SSSP in positive weight graphs via extension of BFS Dijkstra's algorithm</vt:lpstr>
      <vt:lpstr>Alternative derivation of Dijkstra’s alg.</vt:lpstr>
      <vt:lpstr>Alternative derivation of Dijkstra’s alg.</vt:lpstr>
      <vt:lpstr>PowerPoint 演示文稿</vt:lpstr>
      <vt:lpstr>PowerPoint 演示文稿</vt:lpstr>
      <vt:lpstr>DFS, BFS, Prim, Dijkstra, and others…</vt:lpstr>
      <vt:lpstr>SSSP in graphs with negative weights</vt:lpstr>
      <vt:lpstr>SSSP in graphs with negative weights</vt:lpstr>
      <vt:lpstr>SSSP in graphs with negative weights</vt:lpstr>
      <vt:lpstr>SSSP in graphs with negative weights</vt:lpstr>
      <vt:lpstr>SSSP in directed graphs with negative weights The Bellman-Ford Algorithm</vt:lpstr>
      <vt:lpstr>PowerPoint 演示文稿</vt:lpstr>
      <vt:lpstr>SSSP in directed graphs with negative weights The Bellman-Ford Algorithm</vt:lpstr>
      <vt:lpstr>SSSP in DAG (with negative weights)</vt:lpstr>
      <vt:lpstr>PowerPoint 演示文稿</vt:lpstr>
      <vt:lpstr>Application of SSSP in DAG Computing Critical Path</vt:lpstr>
      <vt:lpstr>Summary</vt:lpstr>
      <vt:lpstr>(Shortest) Pathfinding*</vt:lpstr>
      <vt:lpstr>PowerPoint 演示文稿</vt:lpstr>
      <vt:lpstr>PowerPoint 演示文稿</vt:lpstr>
      <vt:lpstr>PowerPoint 演示文稿</vt:lpstr>
      <vt:lpstr>PowerPoint 演示文稿</vt:lpstr>
      <vt:lpstr>The A* algorithm</vt:lpstr>
      <vt:lpstr>The A* algorithm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Single-Source Shortest Path</dc:title>
  <dc:creator>Chaodong</dc:creator>
  <cp:lastModifiedBy>ZHENG Chaodong</cp:lastModifiedBy>
  <cp:revision>93</cp:revision>
  <dcterms:created xsi:type="dcterms:W3CDTF">2019-11-23T13:52:36Z</dcterms:created>
  <dcterms:modified xsi:type="dcterms:W3CDTF">2021-12-14T11:10:16Z</dcterms:modified>
</cp:coreProperties>
</file>